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8" r:id="rId3"/>
  </p:sldMasterIdLst>
  <p:notesMasterIdLst>
    <p:notesMasterId r:id="rId28"/>
  </p:notesMasterIdLst>
  <p:handoutMasterIdLst>
    <p:handoutMasterId r:id="rId29"/>
  </p:handoutMasterIdLst>
  <p:sldIdLst>
    <p:sldId id="261" r:id="rId4"/>
    <p:sldId id="294" r:id="rId5"/>
    <p:sldId id="267" r:id="rId6"/>
    <p:sldId id="268" r:id="rId7"/>
    <p:sldId id="971" r:id="rId8"/>
    <p:sldId id="980" r:id="rId9"/>
    <p:sldId id="258" r:id="rId10"/>
    <p:sldId id="259" r:id="rId11"/>
    <p:sldId id="265" r:id="rId12"/>
    <p:sldId id="973" r:id="rId13"/>
    <p:sldId id="974" r:id="rId14"/>
    <p:sldId id="975" r:id="rId15"/>
    <p:sldId id="262" r:id="rId16"/>
    <p:sldId id="263" r:id="rId17"/>
    <p:sldId id="264" r:id="rId18"/>
    <p:sldId id="976" r:id="rId19"/>
    <p:sldId id="276" r:id="rId20"/>
    <p:sldId id="277" r:id="rId21"/>
    <p:sldId id="280" r:id="rId22"/>
    <p:sldId id="272" r:id="rId23"/>
    <p:sldId id="972" r:id="rId24"/>
    <p:sldId id="260" r:id="rId25"/>
    <p:sldId id="274" r:id="rId26"/>
    <p:sldId id="960" r:id="rId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ED"/>
    <a:srgbClr val="2F90C4"/>
    <a:srgbClr val="17477F"/>
    <a:srgbClr val="808080"/>
    <a:srgbClr val="CBDAE4"/>
    <a:srgbClr val="0079C1"/>
    <a:srgbClr val="F9F906"/>
    <a:srgbClr val="FFCC00"/>
    <a:srgbClr val="FFFF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2" autoAdjust="0"/>
    <p:restoredTop sz="93817" autoAdjust="0"/>
  </p:normalViewPr>
  <p:slideViewPr>
    <p:cSldViewPr snapToGrid="0">
      <p:cViewPr varScale="1">
        <p:scale>
          <a:sx n="67" d="100"/>
          <a:sy n="67" d="100"/>
        </p:scale>
        <p:origin x="1372" y="48"/>
      </p:cViewPr>
      <p:guideLst>
        <p:guide orient="horz" pos="2160"/>
        <p:guide pos="2880"/>
      </p:guideLst>
    </p:cSldViewPr>
  </p:slideViewPr>
  <p:outlineViewPr>
    <p:cViewPr>
      <p:scale>
        <a:sx n="33" d="100"/>
        <a:sy n="33" d="100"/>
      </p:scale>
      <p:origin x="0" y="-52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0" d="100"/>
          <a:sy n="70" d="100"/>
        </p:scale>
        <p:origin x="28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Egnyte\Private\bwaghorn\Documents\08_Projects\CIB%20-%20MVIsoCal_October2017\WalkoutFigu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Effects of Hypothetical AlignRT Calibration Offset</a:t>
            </a:r>
          </a:p>
        </c:rich>
      </c:tx>
      <c:layout>
        <c:manualLayout>
          <c:xMode val="edge"/>
          <c:yMode val="edge"/>
          <c:x val="6.7611117925751613E-2"/>
          <c:y val="2.550834088053989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tx>
            <c:strRef>
              <c:f>Sheet1!$F$2</c:f>
              <c:strCache>
                <c:ptCount val="1"/>
                <c:pt idx="0">
                  <c:v>0.0 mm offset</c:v>
                </c:pt>
              </c:strCache>
            </c:strRef>
          </c:tx>
          <c:spPr>
            <a:ln w="19050" cap="rnd">
              <a:solidFill>
                <a:schemeClr val="accent1">
                  <a:tint val="58000"/>
                </a:schemeClr>
              </a:solidFill>
              <a:round/>
            </a:ln>
            <a:effectLst/>
          </c:spPr>
          <c:marker>
            <c:symbol val="none"/>
          </c:marker>
          <c:xVal>
            <c:numRef>
              <c:f>Sheet1!$A$3:$A$183</c:f>
              <c:numCache>
                <c:formatCode>General</c:formatCode>
                <c:ptCount val="181"/>
                <c:pt idx="0">
                  <c:v>-90</c:v>
                </c:pt>
                <c:pt idx="1">
                  <c:v>-89</c:v>
                </c:pt>
                <c:pt idx="2">
                  <c:v>-88</c:v>
                </c:pt>
                <c:pt idx="3">
                  <c:v>-87</c:v>
                </c:pt>
                <c:pt idx="4">
                  <c:v>-86</c:v>
                </c:pt>
                <c:pt idx="5">
                  <c:v>-85</c:v>
                </c:pt>
                <c:pt idx="6">
                  <c:v>-84</c:v>
                </c:pt>
                <c:pt idx="7">
                  <c:v>-83</c:v>
                </c:pt>
                <c:pt idx="8">
                  <c:v>-82</c:v>
                </c:pt>
                <c:pt idx="9">
                  <c:v>-81</c:v>
                </c:pt>
                <c:pt idx="10">
                  <c:v>-80</c:v>
                </c:pt>
                <c:pt idx="11">
                  <c:v>-79</c:v>
                </c:pt>
                <c:pt idx="12">
                  <c:v>-78</c:v>
                </c:pt>
                <c:pt idx="13">
                  <c:v>-77</c:v>
                </c:pt>
                <c:pt idx="14">
                  <c:v>-76</c:v>
                </c:pt>
                <c:pt idx="15">
                  <c:v>-75</c:v>
                </c:pt>
                <c:pt idx="16">
                  <c:v>-74</c:v>
                </c:pt>
                <c:pt idx="17">
                  <c:v>-73</c:v>
                </c:pt>
                <c:pt idx="18">
                  <c:v>-72</c:v>
                </c:pt>
                <c:pt idx="19">
                  <c:v>-71</c:v>
                </c:pt>
                <c:pt idx="20">
                  <c:v>-70</c:v>
                </c:pt>
                <c:pt idx="21">
                  <c:v>-69</c:v>
                </c:pt>
                <c:pt idx="22">
                  <c:v>-68</c:v>
                </c:pt>
                <c:pt idx="23">
                  <c:v>-67</c:v>
                </c:pt>
                <c:pt idx="24">
                  <c:v>-66</c:v>
                </c:pt>
                <c:pt idx="25">
                  <c:v>-65</c:v>
                </c:pt>
                <c:pt idx="26">
                  <c:v>-64</c:v>
                </c:pt>
                <c:pt idx="27">
                  <c:v>-63</c:v>
                </c:pt>
                <c:pt idx="28">
                  <c:v>-62</c:v>
                </c:pt>
                <c:pt idx="29">
                  <c:v>-61</c:v>
                </c:pt>
                <c:pt idx="30">
                  <c:v>-60</c:v>
                </c:pt>
                <c:pt idx="31">
                  <c:v>-59</c:v>
                </c:pt>
                <c:pt idx="32">
                  <c:v>-58</c:v>
                </c:pt>
                <c:pt idx="33">
                  <c:v>-57</c:v>
                </c:pt>
                <c:pt idx="34">
                  <c:v>-56</c:v>
                </c:pt>
                <c:pt idx="35">
                  <c:v>-55</c:v>
                </c:pt>
                <c:pt idx="36">
                  <c:v>-54</c:v>
                </c:pt>
                <c:pt idx="37">
                  <c:v>-53</c:v>
                </c:pt>
                <c:pt idx="38">
                  <c:v>-52</c:v>
                </c:pt>
                <c:pt idx="39">
                  <c:v>-51</c:v>
                </c:pt>
                <c:pt idx="40">
                  <c:v>-50</c:v>
                </c:pt>
                <c:pt idx="41">
                  <c:v>-49</c:v>
                </c:pt>
                <c:pt idx="42">
                  <c:v>-48</c:v>
                </c:pt>
                <c:pt idx="43">
                  <c:v>-47</c:v>
                </c:pt>
                <c:pt idx="44">
                  <c:v>-46</c:v>
                </c:pt>
                <c:pt idx="45">
                  <c:v>-45</c:v>
                </c:pt>
                <c:pt idx="46">
                  <c:v>-44</c:v>
                </c:pt>
                <c:pt idx="47">
                  <c:v>-43</c:v>
                </c:pt>
                <c:pt idx="48">
                  <c:v>-42</c:v>
                </c:pt>
                <c:pt idx="49">
                  <c:v>-41</c:v>
                </c:pt>
                <c:pt idx="50">
                  <c:v>-40</c:v>
                </c:pt>
                <c:pt idx="51">
                  <c:v>-39</c:v>
                </c:pt>
                <c:pt idx="52">
                  <c:v>-38</c:v>
                </c:pt>
                <c:pt idx="53">
                  <c:v>-37</c:v>
                </c:pt>
                <c:pt idx="54">
                  <c:v>-36</c:v>
                </c:pt>
                <c:pt idx="55">
                  <c:v>-35</c:v>
                </c:pt>
                <c:pt idx="56">
                  <c:v>-34</c:v>
                </c:pt>
                <c:pt idx="57">
                  <c:v>-33</c:v>
                </c:pt>
                <c:pt idx="58">
                  <c:v>-32</c:v>
                </c:pt>
                <c:pt idx="59">
                  <c:v>-31</c:v>
                </c:pt>
                <c:pt idx="60">
                  <c:v>-30</c:v>
                </c:pt>
                <c:pt idx="61">
                  <c:v>-29</c:v>
                </c:pt>
                <c:pt idx="62">
                  <c:v>-28</c:v>
                </c:pt>
                <c:pt idx="63">
                  <c:v>-27</c:v>
                </c:pt>
                <c:pt idx="64">
                  <c:v>-26</c:v>
                </c:pt>
                <c:pt idx="65">
                  <c:v>-25</c:v>
                </c:pt>
                <c:pt idx="66">
                  <c:v>-24</c:v>
                </c:pt>
                <c:pt idx="67">
                  <c:v>-23</c:v>
                </c:pt>
                <c:pt idx="68">
                  <c:v>-22</c:v>
                </c:pt>
                <c:pt idx="69">
                  <c:v>-21</c:v>
                </c:pt>
                <c:pt idx="70">
                  <c:v>-20</c:v>
                </c:pt>
                <c:pt idx="71">
                  <c:v>-19</c:v>
                </c:pt>
                <c:pt idx="72">
                  <c:v>-18</c:v>
                </c:pt>
                <c:pt idx="73">
                  <c:v>-17</c:v>
                </c:pt>
                <c:pt idx="74">
                  <c:v>-16</c:v>
                </c:pt>
                <c:pt idx="75">
                  <c:v>-15</c:v>
                </c:pt>
                <c:pt idx="76">
                  <c:v>-14</c:v>
                </c:pt>
                <c:pt idx="77">
                  <c:v>-13</c:v>
                </c:pt>
                <c:pt idx="78">
                  <c:v>-12</c:v>
                </c:pt>
                <c:pt idx="79">
                  <c:v>-11</c:v>
                </c:pt>
                <c:pt idx="80">
                  <c:v>-10</c:v>
                </c:pt>
                <c:pt idx="81">
                  <c:v>-9</c:v>
                </c:pt>
                <c:pt idx="82">
                  <c:v>-8</c:v>
                </c:pt>
                <c:pt idx="83">
                  <c:v>-7</c:v>
                </c:pt>
                <c:pt idx="84">
                  <c:v>-6</c:v>
                </c:pt>
                <c:pt idx="85">
                  <c:v>-5</c:v>
                </c:pt>
                <c:pt idx="86">
                  <c:v>-4</c:v>
                </c:pt>
                <c:pt idx="87">
                  <c:v>-3</c:v>
                </c:pt>
                <c:pt idx="88">
                  <c:v>-2</c:v>
                </c:pt>
                <c:pt idx="89">
                  <c:v>-1</c:v>
                </c:pt>
                <c:pt idx="90">
                  <c:v>0</c:v>
                </c:pt>
                <c:pt idx="91">
                  <c:v>1</c:v>
                </c:pt>
                <c:pt idx="92">
                  <c:v>2</c:v>
                </c:pt>
                <c:pt idx="93">
                  <c:v>3</c:v>
                </c:pt>
                <c:pt idx="94">
                  <c:v>4</c:v>
                </c:pt>
                <c:pt idx="95">
                  <c:v>5</c:v>
                </c:pt>
                <c:pt idx="96">
                  <c:v>6</c:v>
                </c:pt>
                <c:pt idx="97">
                  <c:v>7</c:v>
                </c:pt>
                <c:pt idx="98">
                  <c:v>8</c:v>
                </c:pt>
                <c:pt idx="99">
                  <c:v>9</c:v>
                </c:pt>
                <c:pt idx="100">
                  <c:v>10</c:v>
                </c:pt>
                <c:pt idx="101">
                  <c:v>11</c:v>
                </c:pt>
                <c:pt idx="102">
                  <c:v>12</c:v>
                </c:pt>
                <c:pt idx="103">
                  <c:v>13</c:v>
                </c:pt>
                <c:pt idx="104">
                  <c:v>14</c:v>
                </c:pt>
                <c:pt idx="105">
                  <c:v>15</c:v>
                </c:pt>
                <c:pt idx="106">
                  <c:v>16</c:v>
                </c:pt>
                <c:pt idx="107">
                  <c:v>17</c:v>
                </c:pt>
                <c:pt idx="108">
                  <c:v>18</c:v>
                </c:pt>
                <c:pt idx="109">
                  <c:v>19</c:v>
                </c:pt>
                <c:pt idx="110">
                  <c:v>20</c:v>
                </c:pt>
                <c:pt idx="111">
                  <c:v>21</c:v>
                </c:pt>
                <c:pt idx="112">
                  <c:v>22</c:v>
                </c:pt>
                <c:pt idx="113">
                  <c:v>23</c:v>
                </c:pt>
                <c:pt idx="114">
                  <c:v>24</c:v>
                </c:pt>
                <c:pt idx="115">
                  <c:v>25</c:v>
                </c:pt>
                <c:pt idx="116">
                  <c:v>26</c:v>
                </c:pt>
                <c:pt idx="117">
                  <c:v>27</c:v>
                </c:pt>
                <c:pt idx="118">
                  <c:v>28</c:v>
                </c:pt>
                <c:pt idx="119">
                  <c:v>29</c:v>
                </c:pt>
                <c:pt idx="120">
                  <c:v>30</c:v>
                </c:pt>
                <c:pt idx="121">
                  <c:v>31</c:v>
                </c:pt>
                <c:pt idx="122">
                  <c:v>32</c:v>
                </c:pt>
                <c:pt idx="123">
                  <c:v>33</c:v>
                </c:pt>
                <c:pt idx="124">
                  <c:v>34</c:v>
                </c:pt>
                <c:pt idx="125">
                  <c:v>35</c:v>
                </c:pt>
                <c:pt idx="126">
                  <c:v>36</c:v>
                </c:pt>
                <c:pt idx="127">
                  <c:v>37</c:v>
                </c:pt>
                <c:pt idx="128">
                  <c:v>38</c:v>
                </c:pt>
                <c:pt idx="129">
                  <c:v>39</c:v>
                </c:pt>
                <c:pt idx="130">
                  <c:v>40</c:v>
                </c:pt>
                <c:pt idx="131">
                  <c:v>41</c:v>
                </c:pt>
                <c:pt idx="132">
                  <c:v>42</c:v>
                </c:pt>
                <c:pt idx="133">
                  <c:v>43</c:v>
                </c:pt>
                <c:pt idx="134">
                  <c:v>44</c:v>
                </c:pt>
                <c:pt idx="135">
                  <c:v>45</c:v>
                </c:pt>
                <c:pt idx="136">
                  <c:v>46</c:v>
                </c:pt>
                <c:pt idx="137">
                  <c:v>47</c:v>
                </c:pt>
                <c:pt idx="138">
                  <c:v>48</c:v>
                </c:pt>
                <c:pt idx="139">
                  <c:v>49</c:v>
                </c:pt>
                <c:pt idx="140">
                  <c:v>50</c:v>
                </c:pt>
                <c:pt idx="141">
                  <c:v>51</c:v>
                </c:pt>
                <c:pt idx="142">
                  <c:v>52</c:v>
                </c:pt>
                <c:pt idx="143">
                  <c:v>53</c:v>
                </c:pt>
                <c:pt idx="144">
                  <c:v>54</c:v>
                </c:pt>
                <c:pt idx="145">
                  <c:v>55</c:v>
                </c:pt>
                <c:pt idx="146">
                  <c:v>56</c:v>
                </c:pt>
                <c:pt idx="147">
                  <c:v>57</c:v>
                </c:pt>
                <c:pt idx="148">
                  <c:v>58</c:v>
                </c:pt>
                <c:pt idx="149">
                  <c:v>59</c:v>
                </c:pt>
                <c:pt idx="150">
                  <c:v>60</c:v>
                </c:pt>
                <c:pt idx="151">
                  <c:v>61</c:v>
                </c:pt>
                <c:pt idx="152">
                  <c:v>62</c:v>
                </c:pt>
                <c:pt idx="153">
                  <c:v>63</c:v>
                </c:pt>
                <c:pt idx="154">
                  <c:v>64</c:v>
                </c:pt>
                <c:pt idx="155">
                  <c:v>65</c:v>
                </c:pt>
                <c:pt idx="156">
                  <c:v>66</c:v>
                </c:pt>
                <c:pt idx="157">
                  <c:v>67</c:v>
                </c:pt>
                <c:pt idx="158">
                  <c:v>68</c:v>
                </c:pt>
                <c:pt idx="159">
                  <c:v>69</c:v>
                </c:pt>
                <c:pt idx="160">
                  <c:v>70</c:v>
                </c:pt>
                <c:pt idx="161">
                  <c:v>71</c:v>
                </c:pt>
                <c:pt idx="162">
                  <c:v>72</c:v>
                </c:pt>
                <c:pt idx="163">
                  <c:v>73</c:v>
                </c:pt>
                <c:pt idx="164">
                  <c:v>74</c:v>
                </c:pt>
                <c:pt idx="165">
                  <c:v>75</c:v>
                </c:pt>
                <c:pt idx="166">
                  <c:v>76</c:v>
                </c:pt>
                <c:pt idx="167">
                  <c:v>77</c:v>
                </c:pt>
                <c:pt idx="168">
                  <c:v>78</c:v>
                </c:pt>
                <c:pt idx="169">
                  <c:v>79</c:v>
                </c:pt>
                <c:pt idx="170">
                  <c:v>80</c:v>
                </c:pt>
                <c:pt idx="171">
                  <c:v>81</c:v>
                </c:pt>
                <c:pt idx="172">
                  <c:v>82</c:v>
                </c:pt>
                <c:pt idx="173">
                  <c:v>83</c:v>
                </c:pt>
                <c:pt idx="174">
                  <c:v>84</c:v>
                </c:pt>
                <c:pt idx="175">
                  <c:v>85</c:v>
                </c:pt>
                <c:pt idx="176">
                  <c:v>86</c:v>
                </c:pt>
                <c:pt idx="177">
                  <c:v>87</c:v>
                </c:pt>
                <c:pt idx="178">
                  <c:v>88</c:v>
                </c:pt>
                <c:pt idx="179">
                  <c:v>89</c:v>
                </c:pt>
                <c:pt idx="180">
                  <c:v>90</c:v>
                </c:pt>
              </c:numCache>
            </c:numRef>
          </c:xVal>
          <c:yVal>
            <c:numRef>
              <c:f>Sheet1!$F$3:$F$183</c:f>
              <c:numCache>
                <c:formatCode>General</c:formatCode>
                <c:ptCount val="1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numCache>
            </c:numRef>
          </c:yVal>
          <c:smooth val="0"/>
          <c:extLst>
            <c:ext xmlns:c16="http://schemas.microsoft.com/office/drawing/2014/chart" uri="{C3380CC4-5D6E-409C-BE32-E72D297353CC}">
              <c16:uniqueId val="{00000000-CB0E-4773-BDB7-A85D0E0F3603}"/>
            </c:ext>
          </c:extLst>
        </c:ser>
        <c:ser>
          <c:idx val="2"/>
          <c:order val="1"/>
          <c:tx>
            <c:strRef>
              <c:f>Sheet1!$E$2</c:f>
              <c:strCache>
                <c:ptCount val="1"/>
                <c:pt idx="0">
                  <c:v>0.2 mm offset</c:v>
                </c:pt>
              </c:strCache>
            </c:strRef>
          </c:tx>
          <c:spPr>
            <a:ln w="19050" cap="rnd">
              <a:solidFill>
                <a:schemeClr val="accent1">
                  <a:tint val="86000"/>
                </a:schemeClr>
              </a:solidFill>
              <a:round/>
            </a:ln>
            <a:effectLst/>
          </c:spPr>
          <c:marker>
            <c:symbol val="none"/>
          </c:marker>
          <c:xVal>
            <c:numRef>
              <c:f>Sheet1!$A$3:$A$183</c:f>
              <c:numCache>
                <c:formatCode>General</c:formatCode>
                <c:ptCount val="181"/>
                <c:pt idx="0">
                  <c:v>-90</c:v>
                </c:pt>
                <c:pt idx="1">
                  <c:v>-89</c:v>
                </c:pt>
                <c:pt idx="2">
                  <c:v>-88</c:v>
                </c:pt>
                <c:pt idx="3">
                  <c:v>-87</c:v>
                </c:pt>
                <c:pt idx="4">
                  <c:v>-86</c:v>
                </c:pt>
                <c:pt idx="5">
                  <c:v>-85</c:v>
                </c:pt>
                <c:pt idx="6">
                  <c:v>-84</c:v>
                </c:pt>
                <c:pt idx="7">
                  <c:v>-83</c:v>
                </c:pt>
                <c:pt idx="8">
                  <c:v>-82</c:v>
                </c:pt>
                <c:pt idx="9">
                  <c:v>-81</c:v>
                </c:pt>
                <c:pt idx="10">
                  <c:v>-80</c:v>
                </c:pt>
                <c:pt idx="11">
                  <c:v>-79</c:v>
                </c:pt>
                <c:pt idx="12">
                  <c:v>-78</c:v>
                </c:pt>
                <c:pt idx="13">
                  <c:v>-77</c:v>
                </c:pt>
                <c:pt idx="14">
                  <c:v>-76</c:v>
                </c:pt>
                <c:pt idx="15">
                  <c:v>-75</c:v>
                </c:pt>
                <c:pt idx="16">
                  <c:v>-74</c:v>
                </c:pt>
                <c:pt idx="17">
                  <c:v>-73</c:v>
                </c:pt>
                <c:pt idx="18">
                  <c:v>-72</c:v>
                </c:pt>
                <c:pt idx="19">
                  <c:v>-71</c:v>
                </c:pt>
                <c:pt idx="20">
                  <c:v>-70</c:v>
                </c:pt>
                <c:pt idx="21">
                  <c:v>-69</c:v>
                </c:pt>
                <c:pt idx="22">
                  <c:v>-68</c:v>
                </c:pt>
                <c:pt idx="23">
                  <c:v>-67</c:v>
                </c:pt>
                <c:pt idx="24">
                  <c:v>-66</c:v>
                </c:pt>
                <c:pt idx="25">
                  <c:v>-65</c:v>
                </c:pt>
                <c:pt idx="26">
                  <c:v>-64</c:v>
                </c:pt>
                <c:pt idx="27">
                  <c:v>-63</c:v>
                </c:pt>
                <c:pt idx="28">
                  <c:v>-62</c:v>
                </c:pt>
                <c:pt idx="29">
                  <c:v>-61</c:v>
                </c:pt>
                <c:pt idx="30">
                  <c:v>-60</c:v>
                </c:pt>
                <c:pt idx="31">
                  <c:v>-59</c:v>
                </c:pt>
                <c:pt idx="32">
                  <c:v>-58</c:v>
                </c:pt>
                <c:pt idx="33">
                  <c:v>-57</c:v>
                </c:pt>
                <c:pt idx="34">
                  <c:v>-56</c:v>
                </c:pt>
                <c:pt idx="35">
                  <c:v>-55</c:v>
                </c:pt>
                <c:pt idx="36">
                  <c:v>-54</c:v>
                </c:pt>
                <c:pt idx="37">
                  <c:v>-53</c:v>
                </c:pt>
                <c:pt idx="38">
                  <c:v>-52</c:v>
                </c:pt>
                <c:pt idx="39">
                  <c:v>-51</c:v>
                </c:pt>
                <c:pt idx="40">
                  <c:v>-50</c:v>
                </c:pt>
                <c:pt idx="41">
                  <c:v>-49</c:v>
                </c:pt>
                <c:pt idx="42">
                  <c:v>-48</c:v>
                </c:pt>
                <c:pt idx="43">
                  <c:v>-47</c:v>
                </c:pt>
                <c:pt idx="44">
                  <c:v>-46</c:v>
                </c:pt>
                <c:pt idx="45">
                  <c:v>-45</c:v>
                </c:pt>
                <c:pt idx="46">
                  <c:v>-44</c:v>
                </c:pt>
                <c:pt idx="47">
                  <c:v>-43</c:v>
                </c:pt>
                <c:pt idx="48">
                  <c:v>-42</c:v>
                </c:pt>
                <c:pt idx="49">
                  <c:v>-41</c:v>
                </c:pt>
                <c:pt idx="50">
                  <c:v>-40</c:v>
                </c:pt>
                <c:pt idx="51">
                  <c:v>-39</c:v>
                </c:pt>
                <c:pt idx="52">
                  <c:v>-38</c:v>
                </c:pt>
                <c:pt idx="53">
                  <c:v>-37</c:v>
                </c:pt>
                <c:pt idx="54">
                  <c:v>-36</c:v>
                </c:pt>
                <c:pt idx="55">
                  <c:v>-35</c:v>
                </c:pt>
                <c:pt idx="56">
                  <c:v>-34</c:v>
                </c:pt>
                <c:pt idx="57">
                  <c:v>-33</c:v>
                </c:pt>
                <c:pt idx="58">
                  <c:v>-32</c:v>
                </c:pt>
                <c:pt idx="59">
                  <c:v>-31</c:v>
                </c:pt>
                <c:pt idx="60">
                  <c:v>-30</c:v>
                </c:pt>
                <c:pt idx="61">
                  <c:v>-29</c:v>
                </c:pt>
                <c:pt idx="62">
                  <c:v>-28</c:v>
                </c:pt>
                <c:pt idx="63">
                  <c:v>-27</c:v>
                </c:pt>
                <c:pt idx="64">
                  <c:v>-26</c:v>
                </c:pt>
                <c:pt idx="65">
                  <c:v>-25</c:v>
                </c:pt>
                <c:pt idx="66">
                  <c:v>-24</c:v>
                </c:pt>
                <c:pt idx="67">
                  <c:v>-23</c:v>
                </c:pt>
                <c:pt idx="68">
                  <c:v>-22</c:v>
                </c:pt>
                <c:pt idx="69">
                  <c:v>-21</c:v>
                </c:pt>
                <c:pt idx="70">
                  <c:v>-20</c:v>
                </c:pt>
                <c:pt idx="71">
                  <c:v>-19</c:v>
                </c:pt>
                <c:pt idx="72">
                  <c:v>-18</c:v>
                </c:pt>
                <c:pt idx="73">
                  <c:v>-17</c:v>
                </c:pt>
                <c:pt idx="74">
                  <c:v>-16</c:v>
                </c:pt>
                <c:pt idx="75">
                  <c:v>-15</c:v>
                </c:pt>
                <c:pt idx="76">
                  <c:v>-14</c:v>
                </c:pt>
                <c:pt idx="77">
                  <c:v>-13</c:v>
                </c:pt>
                <c:pt idx="78">
                  <c:v>-12</c:v>
                </c:pt>
                <c:pt idx="79">
                  <c:v>-11</c:v>
                </c:pt>
                <c:pt idx="80">
                  <c:v>-10</c:v>
                </c:pt>
                <c:pt idx="81">
                  <c:v>-9</c:v>
                </c:pt>
                <c:pt idx="82">
                  <c:v>-8</c:v>
                </c:pt>
                <c:pt idx="83">
                  <c:v>-7</c:v>
                </c:pt>
                <c:pt idx="84">
                  <c:v>-6</c:v>
                </c:pt>
                <c:pt idx="85">
                  <c:v>-5</c:v>
                </c:pt>
                <c:pt idx="86">
                  <c:v>-4</c:v>
                </c:pt>
                <c:pt idx="87">
                  <c:v>-3</c:v>
                </c:pt>
                <c:pt idx="88">
                  <c:v>-2</c:v>
                </c:pt>
                <c:pt idx="89">
                  <c:v>-1</c:v>
                </c:pt>
                <c:pt idx="90">
                  <c:v>0</c:v>
                </c:pt>
                <c:pt idx="91">
                  <c:v>1</c:v>
                </c:pt>
                <c:pt idx="92">
                  <c:v>2</c:v>
                </c:pt>
                <c:pt idx="93">
                  <c:v>3</c:v>
                </c:pt>
                <c:pt idx="94">
                  <c:v>4</c:v>
                </c:pt>
                <c:pt idx="95">
                  <c:v>5</c:v>
                </c:pt>
                <c:pt idx="96">
                  <c:v>6</c:v>
                </c:pt>
                <c:pt idx="97">
                  <c:v>7</c:v>
                </c:pt>
                <c:pt idx="98">
                  <c:v>8</c:v>
                </c:pt>
                <c:pt idx="99">
                  <c:v>9</c:v>
                </c:pt>
                <c:pt idx="100">
                  <c:v>10</c:v>
                </c:pt>
                <c:pt idx="101">
                  <c:v>11</c:v>
                </c:pt>
                <c:pt idx="102">
                  <c:v>12</c:v>
                </c:pt>
                <c:pt idx="103">
                  <c:v>13</c:v>
                </c:pt>
                <c:pt idx="104">
                  <c:v>14</c:v>
                </c:pt>
                <c:pt idx="105">
                  <c:v>15</c:v>
                </c:pt>
                <c:pt idx="106">
                  <c:v>16</c:v>
                </c:pt>
                <c:pt idx="107">
                  <c:v>17</c:v>
                </c:pt>
                <c:pt idx="108">
                  <c:v>18</c:v>
                </c:pt>
                <c:pt idx="109">
                  <c:v>19</c:v>
                </c:pt>
                <c:pt idx="110">
                  <c:v>20</c:v>
                </c:pt>
                <c:pt idx="111">
                  <c:v>21</c:v>
                </c:pt>
                <c:pt idx="112">
                  <c:v>22</c:v>
                </c:pt>
                <c:pt idx="113">
                  <c:v>23</c:v>
                </c:pt>
                <c:pt idx="114">
                  <c:v>24</c:v>
                </c:pt>
                <c:pt idx="115">
                  <c:v>25</c:v>
                </c:pt>
                <c:pt idx="116">
                  <c:v>26</c:v>
                </c:pt>
                <c:pt idx="117">
                  <c:v>27</c:v>
                </c:pt>
                <c:pt idx="118">
                  <c:v>28</c:v>
                </c:pt>
                <c:pt idx="119">
                  <c:v>29</c:v>
                </c:pt>
                <c:pt idx="120">
                  <c:v>30</c:v>
                </c:pt>
                <c:pt idx="121">
                  <c:v>31</c:v>
                </c:pt>
                <c:pt idx="122">
                  <c:v>32</c:v>
                </c:pt>
                <c:pt idx="123">
                  <c:v>33</c:v>
                </c:pt>
                <c:pt idx="124">
                  <c:v>34</c:v>
                </c:pt>
                <c:pt idx="125">
                  <c:v>35</c:v>
                </c:pt>
                <c:pt idx="126">
                  <c:v>36</c:v>
                </c:pt>
                <c:pt idx="127">
                  <c:v>37</c:v>
                </c:pt>
                <c:pt idx="128">
                  <c:v>38</c:v>
                </c:pt>
                <c:pt idx="129">
                  <c:v>39</c:v>
                </c:pt>
                <c:pt idx="130">
                  <c:v>40</c:v>
                </c:pt>
                <c:pt idx="131">
                  <c:v>41</c:v>
                </c:pt>
                <c:pt idx="132">
                  <c:v>42</c:v>
                </c:pt>
                <c:pt idx="133">
                  <c:v>43</c:v>
                </c:pt>
                <c:pt idx="134">
                  <c:v>44</c:v>
                </c:pt>
                <c:pt idx="135">
                  <c:v>45</c:v>
                </c:pt>
                <c:pt idx="136">
                  <c:v>46</c:v>
                </c:pt>
                <c:pt idx="137">
                  <c:v>47</c:v>
                </c:pt>
                <c:pt idx="138">
                  <c:v>48</c:v>
                </c:pt>
                <c:pt idx="139">
                  <c:v>49</c:v>
                </c:pt>
                <c:pt idx="140">
                  <c:v>50</c:v>
                </c:pt>
                <c:pt idx="141">
                  <c:v>51</c:v>
                </c:pt>
                <c:pt idx="142">
                  <c:v>52</c:v>
                </c:pt>
                <c:pt idx="143">
                  <c:v>53</c:v>
                </c:pt>
                <c:pt idx="144">
                  <c:v>54</c:v>
                </c:pt>
                <c:pt idx="145">
                  <c:v>55</c:v>
                </c:pt>
                <c:pt idx="146">
                  <c:v>56</c:v>
                </c:pt>
                <c:pt idx="147">
                  <c:v>57</c:v>
                </c:pt>
                <c:pt idx="148">
                  <c:v>58</c:v>
                </c:pt>
                <c:pt idx="149">
                  <c:v>59</c:v>
                </c:pt>
                <c:pt idx="150">
                  <c:v>60</c:v>
                </c:pt>
                <c:pt idx="151">
                  <c:v>61</c:v>
                </c:pt>
                <c:pt idx="152">
                  <c:v>62</c:v>
                </c:pt>
                <c:pt idx="153">
                  <c:v>63</c:v>
                </c:pt>
                <c:pt idx="154">
                  <c:v>64</c:v>
                </c:pt>
                <c:pt idx="155">
                  <c:v>65</c:v>
                </c:pt>
                <c:pt idx="156">
                  <c:v>66</c:v>
                </c:pt>
                <c:pt idx="157">
                  <c:v>67</c:v>
                </c:pt>
                <c:pt idx="158">
                  <c:v>68</c:v>
                </c:pt>
                <c:pt idx="159">
                  <c:v>69</c:v>
                </c:pt>
                <c:pt idx="160">
                  <c:v>70</c:v>
                </c:pt>
                <c:pt idx="161">
                  <c:v>71</c:v>
                </c:pt>
                <c:pt idx="162">
                  <c:v>72</c:v>
                </c:pt>
                <c:pt idx="163">
                  <c:v>73</c:v>
                </c:pt>
                <c:pt idx="164">
                  <c:v>74</c:v>
                </c:pt>
                <c:pt idx="165">
                  <c:v>75</c:v>
                </c:pt>
                <c:pt idx="166">
                  <c:v>76</c:v>
                </c:pt>
                <c:pt idx="167">
                  <c:v>77</c:v>
                </c:pt>
                <c:pt idx="168">
                  <c:v>78</c:v>
                </c:pt>
                <c:pt idx="169">
                  <c:v>79</c:v>
                </c:pt>
                <c:pt idx="170">
                  <c:v>80</c:v>
                </c:pt>
                <c:pt idx="171">
                  <c:v>81</c:v>
                </c:pt>
                <c:pt idx="172">
                  <c:v>82</c:v>
                </c:pt>
                <c:pt idx="173">
                  <c:v>83</c:v>
                </c:pt>
                <c:pt idx="174">
                  <c:v>84</c:v>
                </c:pt>
                <c:pt idx="175">
                  <c:v>85</c:v>
                </c:pt>
                <c:pt idx="176">
                  <c:v>86</c:v>
                </c:pt>
                <c:pt idx="177">
                  <c:v>87</c:v>
                </c:pt>
                <c:pt idx="178">
                  <c:v>88</c:v>
                </c:pt>
                <c:pt idx="179">
                  <c:v>89</c:v>
                </c:pt>
                <c:pt idx="180">
                  <c:v>90</c:v>
                </c:pt>
              </c:numCache>
            </c:numRef>
          </c:xVal>
          <c:yVal>
            <c:numRef>
              <c:f>Sheet1!$E$3:$E$183</c:f>
              <c:numCache>
                <c:formatCode>General</c:formatCode>
                <c:ptCount val="181"/>
                <c:pt idx="0">
                  <c:v>0.28284271247461901</c:v>
                </c:pt>
                <c:pt idx="1">
                  <c:v>0.28036370571994035</c:v>
                </c:pt>
                <c:pt idx="2">
                  <c:v>0.27786334818359892</c:v>
                </c:pt>
                <c:pt idx="3">
                  <c:v>0.27534183027750159</c:v>
                </c:pt>
                <c:pt idx="4">
                  <c:v>0.27279934402499939</c:v>
                </c:pt>
                <c:pt idx="5">
                  <c:v>0.27023608304626412</c:v>
                </c:pt>
                <c:pt idx="6">
                  <c:v>0.26765224254354331</c:v>
                </c:pt>
                <c:pt idx="7">
                  <c:v>0.26504801928629501</c:v>
                </c:pt>
                <c:pt idx="8">
                  <c:v>0.26242361159620292</c:v>
                </c:pt>
                <c:pt idx="9">
                  <c:v>0.25977921933207349</c:v>
                </c:pt>
                <c:pt idx="10">
                  <c:v>0.2571150438746157</c:v>
                </c:pt>
                <c:pt idx="11">
                  <c:v>0.2544312881111056</c:v>
                </c:pt>
                <c:pt idx="12">
                  <c:v>0.25172815641993496</c:v>
                </c:pt>
                <c:pt idx="13">
                  <c:v>0.24900585465504782</c:v>
                </c:pt>
                <c:pt idx="14">
                  <c:v>0.24626459013026333</c:v>
                </c:pt>
                <c:pt idx="15">
                  <c:v>0.24350457160348826</c:v>
                </c:pt>
                <c:pt idx="16">
                  <c:v>0.24072600926081933</c:v>
                </c:pt>
                <c:pt idx="17">
                  <c:v>0.23792911470053651</c:v>
                </c:pt>
                <c:pt idx="18">
                  <c:v>0.23511410091698925</c:v>
                </c:pt>
                <c:pt idx="19">
                  <c:v>0.23228118228437591</c:v>
                </c:pt>
                <c:pt idx="20">
                  <c:v>0.22943057454041843</c:v>
                </c:pt>
                <c:pt idx="21">
                  <c:v>0.22656249476993315</c:v>
                </c:pt>
                <c:pt idx="22">
                  <c:v>0.22367716138829877</c:v>
                </c:pt>
                <c:pt idx="23">
                  <c:v>0.22077479412482326</c:v>
                </c:pt>
                <c:pt idx="24">
                  <c:v>0.21785561400601083</c:v>
                </c:pt>
                <c:pt idx="25">
                  <c:v>0.21491984333872957</c:v>
                </c:pt>
                <c:pt idx="26">
                  <c:v>0.21196770569328197</c:v>
                </c:pt>
                <c:pt idx="27">
                  <c:v>0.20899942588637954</c:v>
                </c:pt>
                <c:pt idx="28">
                  <c:v>0.20601522996402166</c:v>
                </c:pt>
                <c:pt idx="29">
                  <c:v>0.20301534518428166</c:v>
                </c:pt>
                <c:pt idx="30">
                  <c:v>0.19999999999999998</c:v>
                </c:pt>
                <c:pt idx="31">
                  <c:v>0.19696942404138687</c:v>
                </c:pt>
                <c:pt idx="32">
                  <c:v>0.19392384809853483</c:v>
                </c:pt>
                <c:pt idx="33">
                  <c:v>0.19086350410384337</c:v>
                </c:pt>
                <c:pt idx="34">
                  <c:v>0.18778862511435634</c:v>
                </c:pt>
                <c:pt idx="35">
                  <c:v>0.18469944529401358</c:v>
                </c:pt>
                <c:pt idx="36">
                  <c:v>0.18159619989581871</c:v>
                </c:pt>
                <c:pt idx="37">
                  <c:v>0.17847912524392351</c:v>
                </c:pt>
                <c:pt idx="38">
                  <c:v>0.17534845871563098</c:v>
                </c:pt>
                <c:pt idx="39">
                  <c:v>0.17220443872331806</c:v>
                </c:pt>
                <c:pt idx="40">
                  <c:v>0.16904730469627979</c:v>
                </c:pt>
                <c:pt idx="41">
                  <c:v>0.16587729706249563</c:v>
                </c:pt>
                <c:pt idx="42">
                  <c:v>0.16269465723032009</c:v>
                </c:pt>
                <c:pt idx="43">
                  <c:v>0.1594996275700985</c:v>
                </c:pt>
                <c:pt idx="44">
                  <c:v>0.15629245139570952</c:v>
                </c:pt>
                <c:pt idx="45">
                  <c:v>0.15307337294603593</c:v>
                </c:pt>
                <c:pt idx="46">
                  <c:v>0.1498426373663648</c:v>
                </c:pt>
                <c:pt idx="47">
                  <c:v>0.14660049068971892</c:v>
                </c:pt>
                <c:pt idx="48">
                  <c:v>0.14334717981812012</c:v>
                </c:pt>
                <c:pt idx="49">
                  <c:v>0.14008295250378697</c:v>
                </c:pt>
                <c:pt idx="50">
                  <c:v>0.13680805733026749</c:v>
                </c:pt>
                <c:pt idx="51">
                  <c:v>0.13352274369350836</c:v>
                </c:pt>
                <c:pt idx="52">
                  <c:v>0.13022726178286267</c:v>
                </c:pt>
                <c:pt idx="53">
                  <c:v>0.12692186256203686</c:v>
                </c:pt>
                <c:pt idx="54">
                  <c:v>0.12360679774997896</c:v>
                </c:pt>
                <c:pt idx="55">
                  <c:v>0.12028231980170925</c:v>
                </c:pt>
                <c:pt idx="56">
                  <c:v>0.11694868188909471</c:v>
                </c:pt>
                <c:pt idx="57">
                  <c:v>0.11360613788156906</c:v>
                </c:pt>
                <c:pt idx="58">
                  <c:v>0.11025494232679967</c:v>
                </c:pt>
                <c:pt idx="59">
                  <c:v>0.10689535043130274</c:v>
                </c:pt>
                <c:pt idx="60">
                  <c:v>0.1035276180410083</c:v>
                </c:pt>
                <c:pt idx="61">
                  <c:v>0.10015200162177658</c:v>
                </c:pt>
                <c:pt idx="62">
                  <c:v>9.6768758239867095E-2</c:v>
                </c:pt>
                <c:pt idx="63">
                  <c:v>9.3378145542362165E-2</c:v>
                </c:pt>
                <c:pt idx="64">
                  <c:v>8.9980421737546001E-2</c:v>
                </c:pt>
                <c:pt idx="65">
                  <c:v>8.6575845575241159E-2</c:v>
                </c:pt>
                <c:pt idx="66">
                  <c:v>8.316467632710374E-2</c:v>
                </c:pt>
                <c:pt idx="67">
                  <c:v>7.9747173766878884E-2</c:v>
                </c:pt>
                <c:pt idx="68">
                  <c:v>7.6323598150617927E-2</c:v>
                </c:pt>
                <c:pt idx="69">
                  <c:v>7.2894210196858988E-2</c:v>
                </c:pt>
                <c:pt idx="70">
                  <c:v>6.9459271066772132E-2</c:v>
                </c:pt>
                <c:pt idx="71">
                  <c:v>6.601904234427107E-2</c:v>
                </c:pt>
                <c:pt idx="72">
                  <c:v>6.2573786016092356E-2</c:v>
                </c:pt>
                <c:pt idx="73">
                  <c:v>5.9123764451844252E-2</c:v>
                </c:pt>
                <c:pt idx="74">
                  <c:v>5.5669240384026181E-2</c:v>
                </c:pt>
                <c:pt idx="75">
                  <c:v>5.2210476888020635E-2</c:v>
                </c:pt>
                <c:pt idx="76">
                  <c:v>4.8747737362058993E-2</c:v>
                </c:pt>
                <c:pt idx="77">
                  <c:v>4.5281285507162691E-2</c:v>
                </c:pt>
                <c:pt idx="78">
                  <c:v>4.181138530706139E-2</c:v>
                </c:pt>
                <c:pt idx="79">
                  <c:v>3.8338301008089597E-2</c:v>
                </c:pt>
                <c:pt idx="80">
                  <c:v>3.4862297099063265E-2</c:v>
                </c:pt>
                <c:pt idx="81">
                  <c:v>3.138363829113798E-2</c:v>
                </c:pt>
                <c:pt idx="82">
                  <c:v>2.7902589497650121E-2</c:v>
                </c:pt>
                <c:pt idx="83">
                  <c:v>2.441941581394275E-2</c:v>
                </c:pt>
                <c:pt idx="84">
                  <c:v>2.0934382497177537E-2</c:v>
                </c:pt>
                <c:pt idx="85">
                  <c:v>1.7447754946134399E-2</c:v>
                </c:pt>
                <c:pt idx="86">
                  <c:v>1.3959798681000389E-2</c:v>
                </c:pt>
                <c:pt idx="87">
                  <c:v>1.0470779323149262E-2</c:v>
                </c:pt>
                <c:pt idx="88">
                  <c:v>6.9809625749134054E-3</c:v>
                </c:pt>
                <c:pt idx="89">
                  <c:v>3.4906141993495741E-3</c:v>
                </c:pt>
                <c:pt idx="90">
                  <c:v>0</c:v>
                </c:pt>
                <c:pt idx="91">
                  <c:v>3.4906141993495741E-3</c:v>
                </c:pt>
                <c:pt idx="92">
                  <c:v>6.9809625749134054E-3</c:v>
                </c:pt>
                <c:pt idx="93">
                  <c:v>1.0470779323149262E-2</c:v>
                </c:pt>
                <c:pt idx="94">
                  <c:v>1.3959798681000389E-2</c:v>
                </c:pt>
                <c:pt idx="95">
                  <c:v>1.7447754946134399E-2</c:v>
                </c:pt>
                <c:pt idx="96">
                  <c:v>2.0934382497177537E-2</c:v>
                </c:pt>
                <c:pt idx="97">
                  <c:v>2.441941581394275E-2</c:v>
                </c:pt>
                <c:pt idx="98">
                  <c:v>2.7902589497650121E-2</c:v>
                </c:pt>
                <c:pt idx="99">
                  <c:v>3.138363829113798E-2</c:v>
                </c:pt>
                <c:pt idx="100">
                  <c:v>3.4862297099063265E-2</c:v>
                </c:pt>
                <c:pt idx="101">
                  <c:v>3.8338301008089597E-2</c:v>
                </c:pt>
                <c:pt idx="102">
                  <c:v>4.181138530706139E-2</c:v>
                </c:pt>
                <c:pt idx="103">
                  <c:v>4.5281285507162691E-2</c:v>
                </c:pt>
                <c:pt idx="104">
                  <c:v>4.8747737362058993E-2</c:v>
                </c:pt>
                <c:pt idx="105">
                  <c:v>5.2210476888020635E-2</c:v>
                </c:pt>
                <c:pt idx="106">
                  <c:v>5.5669240384026181E-2</c:v>
                </c:pt>
                <c:pt idx="107">
                  <c:v>5.9123764451844252E-2</c:v>
                </c:pt>
                <c:pt idx="108">
                  <c:v>6.2573786016092356E-2</c:v>
                </c:pt>
                <c:pt idx="109">
                  <c:v>6.601904234427107E-2</c:v>
                </c:pt>
                <c:pt idx="110">
                  <c:v>6.9459271066772132E-2</c:v>
                </c:pt>
                <c:pt idx="111">
                  <c:v>7.2894210196858988E-2</c:v>
                </c:pt>
                <c:pt idx="112">
                  <c:v>7.6323598150617927E-2</c:v>
                </c:pt>
                <c:pt idx="113">
                  <c:v>7.9747173766878884E-2</c:v>
                </c:pt>
                <c:pt idx="114">
                  <c:v>8.316467632710374E-2</c:v>
                </c:pt>
                <c:pt idx="115">
                  <c:v>8.6575845575241159E-2</c:v>
                </c:pt>
                <c:pt idx="116">
                  <c:v>8.9980421737546001E-2</c:v>
                </c:pt>
                <c:pt idx="117">
                  <c:v>9.3378145542362165E-2</c:v>
                </c:pt>
                <c:pt idx="118">
                  <c:v>9.6768758239867095E-2</c:v>
                </c:pt>
                <c:pt idx="119">
                  <c:v>0.10015200162177658</c:v>
                </c:pt>
                <c:pt idx="120">
                  <c:v>0.1035276180410083</c:v>
                </c:pt>
                <c:pt idx="121">
                  <c:v>0.10689535043130274</c:v>
                </c:pt>
                <c:pt idx="122">
                  <c:v>0.11025494232679967</c:v>
                </c:pt>
                <c:pt idx="123">
                  <c:v>0.11360613788156906</c:v>
                </c:pt>
                <c:pt idx="124">
                  <c:v>0.11694868188909471</c:v>
                </c:pt>
                <c:pt idx="125">
                  <c:v>0.12028231980170925</c:v>
                </c:pt>
                <c:pt idx="126">
                  <c:v>0.12360679774997896</c:v>
                </c:pt>
                <c:pt idx="127">
                  <c:v>0.12692186256203686</c:v>
                </c:pt>
                <c:pt idx="128">
                  <c:v>0.13022726178286267</c:v>
                </c:pt>
                <c:pt idx="129">
                  <c:v>0.13352274369350836</c:v>
                </c:pt>
                <c:pt idx="130">
                  <c:v>0.13680805733026749</c:v>
                </c:pt>
                <c:pt idx="131">
                  <c:v>0.14008295250378697</c:v>
                </c:pt>
                <c:pt idx="132">
                  <c:v>0.14334717981812012</c:v>
                </c:pt>
                <c:pt idx="133">
                  <c:v>0.14660049068971892</c:v>
                </c:pt>
                <c:pt idx="134">
                  <c:v>0.1498426373663648</c:v>
                </c:pt>
                <c:pt idx="135">
                  <c:v>0.15307337294603593</c:v>
                </c:pt>
                <c:pt idx="136">
                  <c:v>0.15629245139570952</c:v>
                </c:pt>
                <c:pt idx="137">
                  <c:v>0.1594996275700985</c:v>
                </c:pt>
                <c:pt idx="138">
                  <c:v>0.16269465723032009</c:v>
                </c:pt>
                <c:pt idx="139">
                  <c:v>0.16587729706249563</c:v>
                </c:pt>
                <c:pt idx="140">
                  <c:v>0.16904730469627979</c:v>
                </c:pt>
                <c:pt idx="141">
                  <c:v>0.17220443872331806</c:v>
                </c:pt>
                <c:pt idx="142">
                  <c:v>0.17534845871563098</c:v>
                </c:pt>
                <c:pt idx="143">
                  <c:v>0.17847912524392351</c:v>
                </c:pt>
                <c:pt idx="144">
                  <c:v>0.18159619989581871</c:v>
                </c:pt>
                <c:pt idx="145">
                  <c:v>0.18469944529401358</c:v>
                </c:pt>
                <c:pt idx="146">
                  <c:v>0.18778862511435634</c:v>
                </c:pt>
                <c:pt idx="147">
                  <c:v>0.19086350410384337</c:v>
                </c:pt>
                <c:pt idx="148">
                  <c:v>0.19392384809853483</c:v>
                </c:pt>
                <c:pt idx="149">
                  <c:v>0.19696942404138687</c:v>
                </c:pt>
                <c:pt idx="150">
                  <c:v>0.19999999999999998</c:v>
                </c:pt>
                <c:pt idx="151">
                  <c:v>0.20301534518428166</c:v>
                </c:pt>
                <c:pt idx="152">
                  <c:v>0.20601522996402166</c:v>
                </c:pt>
                <c:pt idx="153">
                  <c:v>0.20899942588637954</c:v>
                </c:pt>
                <c:pt idx="154">
                  <c:v>0.21196770569328197</c:v>
                </c:pt>
                <c:pt idx="155">
                  <c:v>0.21491984333872957</c:v>
                </c:pt>
                <c:pt idx="156">
                  <c:v>0.21785561400601083</c:v>
                </c:pt>
                <c:pt idx="157">
                  <c:v>0.22077479412482326</c:v>
                </c:pt>
                <c:pt idx="158">
                  <c:v>0.22367716138829877</c:v>
                </c:pt>
                <c:pt idx="159">
                  <c:v>0.22656249476993315</c:v>
                </c:pt>
                <c:pt idx="160">
                  <c:v>0.22943057454041843</c:v>
                </c:pt>
                <c:pt idx="161">
                  <c:v>0.23228118228437591</c:v>
                </c:pt>
                <c:pt idx="162">
                  <c:v>0.23511410091698925</c:v>
                </c:pt>
                <c:pt idx="163">
                  <c:v>0.23792911470053651</c:v>
                </c:pt>
                <c:pt idx="164">
                  <c:v>0.24072600926081933</c:v>
                </c:pt>
                <c:pt idx="165">
                  <c:v>0.24350457160348826</c:v>
                </c:pt>
                <c:pt idx="166">
                  <c:v>0.24626459013026333</c:v>
                </c:pt>
                <c:pt idx="167">
                  <c:v>0.24900585465504782</c:v>
                </c:pt>
                <c:pt idx="168">
                  <c:v>0.25172815641993496</c:v>
                </c:pt>
                <c:pt idx="169">
                  <c:v>0.2544312881111056</c:v>
                </c:pt>
                <c:pt idx="170">
                  <c:v>0.2571150438746157</c:v>
                </c:pt>
                <c:pt idx="171">
                  <c:v>0.25977921933207349</c:v>
                </c:pt>
                <c:pt idx="172">
                  <c:v>0.26242361159620292</c:v>
                </c:pt>
                <c:pt idx="173">
                  <c:v>0.26504801928629501</c:v>
                </c:pt>
                <c:pt idx="174">
                  <c:v>0.26765224254354331</c:v>
                </c:pt>
                <c:pt idx="175">
                  <c:v>0.27023608304626412</c:v>
                </c:pt>
                <c:pt idx="176">
                  <c:v>0.27279934402499939</c:v>
                </c:pt>
                <c:pt idx="177">
                  <c:v>0.27534183027750159</c:v>
                </c:pt>
                <c:pt idx="178">
                  <c:v>0.27786334818359892</c:v>
                </c:pt>
                <c:pt idx="179">
                  <c:v>0.28036370571994035</c:v>
                </c:pt>
                <c:pt idx="180">
                  <c:v>0.28284271247461901</c:v>
                </c:pt>
              </c:numCache>
            </c:numRef>
          </c:yVal>
          <c:smooth val="0"/>
          <c:extLst>
            <c:ext xmlns:c16="http://schemas.microsoft.com/office/drawing/2014/chart" uri="{C3380CC4-5D6E-409C-BE32-E72D297353CC}">
              <c16:uniqueId val="{00000001-CB0E-4773-BDB7-A85D0E0F3603}"/>
            </c:ext>
          </c:extLst>
        </c:ser>
        <c:ser>
          <c:idx val="1"/>
          <c:order val="2"/>
          <c:tx>
            <c:strRef>
              <c:f>Sheet1!$D$2</c:f>
              <c:strCache>
                <c:ptCount val="1"/>
                <c:pt idx="0">
                  <c:v>0.4 mm offset</c:v>
                </c:pt>
              </c:strCache>
            </c:strRef>
          </c:tx>
          <c:spPr>
            <a:ln w="19050" cap="rnd">
              <a:solidFill>
                <a:schemeClr val="accent1">
                  <a:shade val="86000"/>
                </a:schemeClr>
              </a:solidFill>
              <a:round/>
            </a:ln>
            <a:effectLst/>
          </c:spPr>
          <c:marker>
            <c:symbol val="none"/>
          </c:marker>
          <c:xVal>
            <c:numRef>
              <c:f>Sheet1!$A$3:$A$183</c:f>
              <c:numCache>
                <c:formatCode>General</c:formatCode>
                <c:ptCount val="181"/>
                <c:pt idx="0">
                  <c:v>-90</c:v>
                </c:pt>
                <c:pt idx="1">
                  <c:v>-89</c:v>
                </c:pt>
                <c:pt idx="2">
                  <c:v>-88</c:v>
                </c:pt>
                <c:pt idx="3">
                  <c:v>-87</c:v>
                </c:pt>
                <c:pt idx="4">
                  <c:v>-86</c:v>
                </c:pt>
                <c:pt idx="5">
                  <c:v>-85</c:v>
                </c:pt>
                <c:pt idx="6">
                  <c:v>-84</c:v>
                </c:pt>
                <c:pt idx="7">
                  <c:v>-83</c:v>
                </c:pt>
                <c:pt idx="8">
                  <c:v>-82</c:v>
                </c:pt>
                <c:pt idx="9">
                  <c:v>-81</c:v>
                </c:pt>
                <c:pt idx="10">
                  <c:v>-80</c:v>
                </c:pt>
                <c:pt idx="11">
                  <c:v>-79</c:v>
                </c:pt>
                <c:pt idx="12">
                  <c:v>-78</c:v>
                </c:pt>
                <c:pt idx="13">
                  <c:v>-77</c:v>
                </c:pt>
                <c:pt idx="14">
                  <c:v>-76</c:v>
                </c:pt>
                <c:pt idx="15">
                  <c:v>-75</c:v>
                </c:pt>
                <c:pt idx="16">
                  <c:v>-74</c:v>
                </c:pt>
                <c:pt idx="17">
                  <c:v>-73</c:v>
                </c:pt>
                <c:pt idx="18">
                  <c:v>-72</c:v>
                </c:pt>
                <c:pt idx="19">
                  <c:v>-71</c:v>
                </c:pt>
                <c:pt idx="20">
                  <c:v>-70</c:v>
                </c:pt>
                <c:pt idx="21">
                  <c:v>-69</c:v>
                </c:pt>
                <c:pt idx="22">
                  <c:v>-68</c:v>
                </c:pt>
                <c:pt idx="23">
                  <c:v>-67</c:v>
                </c:pt>
                <c:pt idx="24">
                  <c:v>-66</c:v>
                </c:pt>
                <c:pt idx="25">
                  <c:v>-65</c:v>
                </c:pt>
                <c:pt idx="26">
                  <c:v>-64</c:v>
                </c:pt>
                <c:pt idx="27">
                  <c:v>-63</c:v>
                </c:pt>
                <c:pt idx="28">
                  <c:v>-62</c:v>
                </c:pt>
                <c:pt idx="29">
                  <c:v>-61</c:v>
                </c:pt>
                <c:pt idx="30">
                  <c:v>-60</c:v>
                </c:pt>
                <c:pt idx="31">
                  <c:v>-59</c:v>
                </c:pt>
                <c:pt idx="32">
                  <c:v>-58</c:v>
                </c:pt>
                <c:pt idx="33">
                  <c:v>-57</c:v>
                </c:pt>
                <c:pt idx="34">
                  <c:v>-56</c:v>
                </c:pt>
                <c:pt idx="35">
                  <c:v>-55</c:v>
                </c:pt>
                <c:pt idx="36">
                  <c:v>-54</c:v>
                </c:pt>
                <c:pt idx="37">
                  <c:v>-53</c:v>
                </c:pt>
                <c:pt idx="38">
                  <c:v>-52</c:v>
                </c:pt>
                <c:pt idx="39">
                  <c:v>-51</c:v>
                </c:pt>
                <c:pt idx="40">
                  <c:v>-50</c:v>
                </c:pt>
                <c:pt idx="41">
                  <c:v>-49</c:v>
                </c:pt>
                <c:pt idx="42">
                  <c:v>-48</c:v>
                </c:pt>
                <c:pt idx="43">
                  <c:v>-47</c:v>
                </c:pt>
                <c:pt idx="44">
                  <c:v>-46</c:v>
                </c:pt>
                <c:pt idx="45">
                  <c:v>-45</c:v>
                </c:pt>
                <c:pt idx="46">
                  <c:v>-44</c:v>
                </c:pt>
                <c:pt idx="47">
                  <c:v>-43</c:v>
                </c:pt>
                <c:pt idx="48">
                  <c:v>-42</c:v>
                </c:pt>
                <c:pt idx="49">
                  <c:v>-41</c:v>
                </c:pt>
                <c:pt idx="50">
                  <c:v>-40</c:v>
                </c:pt>
                <c:pt idx="51">
                  <c:v>-39</c:v>
                </c:pt>
                <c:pt idx="52">
                  <c:v>-38</c:v>
                </c:pt>
                <c:pt idx="53">
                  <c:v>-37</c:v>
                </c:pt>
                <c:pt idx="54">
                  <c:v>-36</c:v>
                </c:pt>
                <c:pt idx="55">
                  <c:v>-35</c:v>
                </c:pt>
                <c:pt idx="56">
                  <c:v>-34</c:v>
                </c:pt>
                <c:pt idx="57">
                  <c:v>-33</c:v>
                </c:pt>
                <c:pt idx="58">
                  <c:v>-32</c:v>
                </c:pt>
                <c:pt idx="59">
                  <c:v>-31</c:v>
                </c:pt>
                <c:pt idx="60">
                  <c:v>-30</c:v>
                </c:pt>
                <c:pt idx="61">
                  <c:v>-29</c:v>
                </c:pt>
                <c:pt idx="62">
                  <c:v>-28</c:v>
                </c:pt>
                <c:pt idx="63">
                  <c:v>-27</c:v>
                </c:pt>
                <c:pt idx="64">
                  <c:v>-26</c:v>
                </c:pt>
                <c:pt idx="65">
                  <c:v>-25</c:v>
                </c:pt>
                <c:pt idx="66">
                  <c:v>-24</c:v>
                </c:pt>
                <c:pt idx="67">
                  <c:v>-23</c:v>
                </c:pt>
                <c:pt idx="68">
                  <c:v>-22</c:v>
                </c:pt>
                <c:pt idx="69">
                  <c:v>-21</c:v>
                </c:pt>
                <c:pt idx="70">
                  <c:v>-20</c:v>
                </c:pt>
                <c:pt idx="71">
                  <c:v>-19</c:v>
                </c:pt>
                <c:pt idx="72">
                  <c:v>-18</c:v>
                </c:pt>
                <c:pt idx="73">
                  <c:v>-17</c:v>
                </c:pt>
                <c:pt idx="74">
                  <c:v>-16</c:v>
                </c:pt>
                <c:pt idx="75">
                  <c:v>-15</c:v>
                </c:pt>
                <c:pt idx="76">
                  <c:v>-14</c:v>
                </c:pt>
                <c:pt idx="77">
                  <c:v>-13</c:v>
                </c:pt>
                <c:pt idx="78">
                  <c:v>-12</c:v>
                </c:pt>
                <c:pt idx="79">
                  <c:v>-11</c:v>
                </c:pt>
                <c:pt idx="80">
                  <c:v>-10</c:v>
                </c:pt>
                <c:pt idx="81">
                  <c:v>-9</c:v>
                </c:pt>
                <c:pt idx="82">
                  <c:v>-8</c:v>
                </c:pt>
                <c:pt idx="83">
                  <c:v>-7</c:v>
                </c:pt>
                <c:pt idx="84">
                  <c:v>-6</c:v>
                </c:pt>
                <c:pt idx="85">
                  <c:v>-5</c:v>
                </c:pt>
                <c:pt idx="86">
                  <c:v>-4</c:v>
                </c:pt>
                <c:pt idx="87">
                  <c:v>-3</c:v>
                </c:pt>
                <c:pt idx="88">
                  <c:v>-2</c:v>
                </c:pt>
                <c:pt idx="89">
                  <c:v>-1</c:v>
                </c:pt>
                <c:pt idx="90">
                  <c:v>0</c:v>
                </c:pt>
                <c:pt idx="91">
                  <c:v>1</c:v>
                </c:pt>
                <c:pt idx="92">
                  <c:v>2</c:v>
                </c:pt>
                <c:pt idx="93">
                  <c:v>3</c:v>
                </c:pt>
                <c:pt idx="94">
                  <c:v>4</c:v>
                </c:pt>
                <c:pt idx="95">
                  <c:v>5</c:v>
                </c:pt>
                <c:pt idx="96">
                  <c:v>6</c:v>
                </c:pt>
                <c:pt idx="97">
                  <c:v>7</c:v>
                </c:pt>
                <c:pt idx="98">
                  <c:v>8</c:v>
                </c:pt>
                <c:pt idx="99">
                  <c:v>9</c:v>
                </c:pt>
                <c:pt idx="100">
                  <c:v>10</c:v>
                </c:pt>
                <c:pt idx="101">
                  <c:v>11</c:v>
                </c:pt>
                <c:pt idx="102">
                  <c:v>12</c:v>
                </c:pt>
                <c:pt idx="103">
                  <c:v>13</c:v>
                </c:pt>
                <c:pt idx="104">
                  <c:v>14</c:v>
                </c:pt>
                <c:pt idx="105">
                  <c:v>15</c:v>
                </c:pt>
                <c:pt idx="106">
                  <c:v>16</c:v>
                </c:pt>
                <c:pt idx="107">
                  <c:v>17</c:v>
                </c:pt>
                <c:pt idx="108">
                  <c:v>18</c:v>
                </c:pt>
                <c:pt idx="109">
                  <c:v>19</c:v>
                </c:pt>
                <c:pt idx="110">
                  <c:v>20</c:v>
                </c:pt>
                <c:pt idx="111">
                  <c:v>21</c:v>
                </c:pt>
                <c:pt idx="112">
                  <c:v>22</c:v>
                </c:pt>
                <c:pt idx="113">
                  <c:v>23</c:v>
                </c:pt>
                <c:pt idx="114">
                  <c:v>24</c:v>
                </c:pt>
                <c:pt idx="115">
                  <c:v>25</c:v>
                </c:pt>
                <c:pt idx="116">
                  <c:v>26</c:v>
                </c:pt>
                <c:pt idx="117">
                  <c:v>27</c:v>
                </c:pt>
                <c:pt idx="118">
                  <c:v>28</c:v>
                </c:pt>
                <c:pt idx="119">
                  <c:v>29</c:v>
                </c:pt>
                <c:pt idx="120">
                  <c:v>30</c:v>
                </c:pt>
                <c:pt idx="121">
                  <c:v>31</c:v>
                </c:pt>
                <c:pt idx="122">
                  <c:v>32</c:v>
                </c:pt>
                <c:pt idx="123">
                  <c:v>33</c:v>
                </c:pt>
                <c:pt idx="124">
                  <c:v>34</c:v>
                </c:pt>
                <c:pt idx="125">
                  <c:v>35</c:v>
                </c:pt>
                <c:pt idx="126">
                  <c:v>36</c:v>
                </c:pt>
                <c:pt idx="127">
                  <c:v>37</c:v>
                </c:pt>
                <c:pt idx="128">
                  <c:v>38</c:v>
                </c:pt>
                <c:pt idx="129">
                  <c:v>39</c:v>
                </c:pt>
                <c:pt idx="130">
                  <c:v>40</c:v>
                </c:pt>
                <c:pt idx="131">
                  <c:v>41</c:v>
                </c:pt>
                <c:pt idx="132">
                  <c:v>42</c:v>
                </c:pt>
                <c:pt idx="133">
                  <c:v>43</c:v>
                </c:pt>
                <c:pt idx="134">
                  <c:v>44</c:v>
                </c:pt>
                <c:pt idx="135">
                  <c:v>45</c:v>
                </c:pt>
                <c:pt idx="136">
                  <c:v>46</c:v>
                </c:pt>
                <c:pt idx="137">
                  <c:v>47</c:v>
                </c:pt>
                <c:pt idx="138">
                  <c:v>48</c:v>
                </c:pt>
                <c:pt idx="139">
                  <c:v>49</c:v>
                </c:pt>
                <c:pt idx="140">
                  <c:v>50</c:v>
                </c:pt>
                <c:pt idx="141">
                  <c:v>51</c:v>
                </c:pt>
                <c:pt idx="142">
                  <c:v>52</c:v>
                </c:pt>
                <c:pt idx="143">
                  <c:v>53</c:v>
                </c:pt>
                <c:pt idx="144">
                  <c:v>54</c:v>
                </c:pt>
                <c:pt idx="145">
                  <c:v>55</c:v>
                </c:pt>
                <c:pt idx="146">
                  <c:v>56</c:v>
                </c:pt>
                <c:pt idx="147">
                  <c:v>57</c:v>
                </c:pt>
                <c:pt idx="148">
                  <c:v>58</c:v>
                </c:pt>
                <c:pt idx="149">
                  <c:v>59</c:v>
                </c:pt>
                <c:pt idx="150">
                  <c:v>60</c:v>
                </c:pt>
                <c:pt idx="151">
                  <c:v>61</c:v>
                </c:pt>
                <c:pt idx="152">
                  <c:v>62</c:v>
                </c:pt>
                <c:pt idx="153">
                  <c:v>63</c:v>
                </c:pt>
                <c:pt idx="154">
                  <c:v>64</c:v>
                </c:pt>
                <c:pt idx="155">
                  <c:v>65</c:v>
                </c:pt>
                <c:pt idx="156">
                  <c:v>66</c:v>
                </c:pt>
                <c:pt idx="157">
                  <c:v>67</c:v>
                </c:pt>
                <c:pt idx="158">
                  <c:v>68</c:v>
                </c:pt>
                <c:pt idx="159">
                  <c:v>69</c:v>
                </c:pt>
                <c:pt idx="160">
                  <c:v>70</c:v>
                </c:pt>
                <c:pt idx="161">
                  <c:v>71</c:v>
                </c:pt>
                <c:pt idx="162">
                  <c:v>72</c:v>
                </c:pt>
                <c:pt idx="163">
                  <c:v>73</c:v>
                </c:pt>
                <c:pt idx="164">
                  <c:v>74</c:v>
                </c:pt>
                <c:pt idx="165">
                  <c:v>75</c:v>
                </c:pt>
                <c:pt idx="166">
                  <c:v>76</c:v>
                </c:pt>
                <c:pt idx="167">
                  <c:v>77</c:v>
                </c:pt>
                <c:pt idx="168">
                  <c:v>78</c:v>
                </c:pt>
                <c:pt idx="169">
                  <c:v>79</c:v>
                </c:pt>
                <c:pt idx="170">
                  <c:v>80</c:v>
                </c:pt>
                <c:pt idx="171">
                  <c:v>81</c:v>
                </c:pt>
                <c:pt idx="172">
                  <c:v>82</c:v>
                </c:pt>
                <c:pt idx="173">
                  <c:v>83</c:v>
                </c:pt>
                <c:pt idx="174">
                  <c:v>84</c:v>
                </c:pt>
                <c:pt idx="175">
                  <c:v>85</c:v>
                </c:pt>
                <c:pt idx="176">
                  <c:v>86</c:v>
                </c:pt>
                <c:pt idx="177">
                  <c:v>87</c:v>
                </c:pt>
                <c:pt idx="178">
                  <c:v>88</c:v>
                </c:pt>
                <c:pt idx="179">
                  <c:v>89</c:v>
                </c:pt>
                <c:pt idx="180">
                  <c:v>90</c:v>
                </c:pt>
              </c:numCache>
            </c:numRef>
          </c:xVal>
          <c:yVal>
            <c:numRef>
              <c:f>Sheet1!$D$3:$D$183</c:f>
              <c:numCache>
                <c:formatCode>General</c:formatCode>
                <c:ptCount val="181"/>
                <c:pt idx="0">
                  <c:v>0.56568542494923801</c:v>
                </c:pt>
                <c:pt idx="1">
                  <c:v>0.5607274114398807</c:v>
                </c:pt>
                <c:pt idx="2">
                  <c:v>0.55572669636719785</c:v>
                </c:pt>
                <c:pt idx="3">
                  <c:v>0.55068366055500317</c:v>
                </c:pt>
                <c:pt idx="4">
                  <c:v>0.54559868804999878</c:v>
                </c:pt>
                <c:pt idx="5">
                  <c:v>0.54047216609252824</c:v>
                </c:pt>
                <c:pt idx="6">
                  <c:v>0.53530448508708661</c:v>
                </c:pt>
                <c:pt idx="7">
                  <c:v>0.53009603857259002</c:v>
                </c:pt>
                <c:pt idx="8">
                  <c:v>0.52484722319240584</c:v>
                </c:pt>
                <c:pt idx="9">
                  <c:v>0.51955843866414697</c:v>
                </c:pt>
                <c:pt idx="10">
                  <c:v>0.5142300877492314</c:v>
                </c:pt>
                <c:pt idx="11">
                  <c:v>0.5088625762222112</c:v>
                </c:pt>
                <c:pt idx="12">
                  <c:v>0.50345631283986991</c:v>
                </c:pt>
                <c:pt idx="13">
                  <c:v>0.49801170931009564</c:v>
                </c:pt>
                <c:pt idx="14">
                  <c:v>0.49252918026052667</c:v>
                </c:pt>
                <c:pt idx="15">
                  <c:v>0.48700914320697652</c:v>
                </c:pt>
                <c:pt idx="16">
                  <c:v>0.48145201852163866</c:v>
                </c:pt>
                <c:pt idx="17">
                  <c:v>0.47585822940107303</c:v>
                </c:pt>
                <c:pt idx="18">
                  <c:v>0.47022820183397851</c:v>
                </c:pt>
                <c:pt idx="19">
                  <c:v>0.46456236456875183</c:v>
                </c:pt>
                <c:pt idx="20">
                  <c:v>0.45886114908083686</c:v>
                </c:pt>
                <c:pt idx="21">
                  <c:v>0.4531249895398663</c:v>
                </c:pt>
                <c:pt idx="22">
                  <c:v>0.44735432277659753</c:v>
                </c:pt>
                <c:pt idx="23">
                  <c:v>0.44154958824964652</c:v>
                </c:pt>
                <c:pt idx="24">
                  <c:v>0.43571122801202167</c:v>
                </c:pt>
                <c:pt idx="25">
                  <c:v>0.42983968667745914</c:v>
                </c:pt>
                <c:pt idx="26">
                  <c:v>0.42393541138656393</c:v>
                </c:pt>
                <c:pt idx="27">
                  <c:v>0.41799885177275908</c:v>
                </c:pt>
                <c:pt idx="28">
                  <c:v>0.41203045992804332</c:v>
                </c:pt>
                <c:pt idx="29">
                  <c:v>0.40603069036856332</c:v>
                </c:pt>
                <c:pt idx="30">
                  <c:v>0.39999999999999997</c:v>
                </c:pt>
                <c:pt idx="31">
                  <c:v>0.39393884808277374</c:v>
                </c:pt>
                <c:pt idx="32">
                  <c:v>0.38784769619706966</c:v>
                </c:pt>
                <c:pt idx="33">
                  <c:v>0.38172700820768674</c:v>
                </c:pt>
                <c:pt idx="34">
                  <c:v>0.37557725022871269</c:v>
                </c:pt>
                <c:pt idx="35">
                  <c:v>0.36939889058802716</c:v>
                </c:pt>
                <c:pt idx="36">
                  <c:v>0.36319239979163742</c:v>
                </c:pt>
                <c:pt idx="37">
                  <c:v>0.35695825048784702</c:v>
                </c:pt>
                <c:pt idx="38">
                  <c:v>0.35069691743126197</c:v>
                </c:pt>
                <c:pt idx="39">
                  <c:v>0.34440887744663612</c:v>
                </c:pt>
                <c:pt idx="40">
                  <c:v>0.33809460939255959</c:v>
                </c:pt>
                <c:pt idx="41">
                  <c:v>0.33175459412499125</c:v>
                </c:pt>
                <c:pt idx="42">
                  <c:v>0.32538931446064018</c:v>
                </c:pt>
                <c:pt idx="43">
                  <c:v>0.318999255140197</c:v>
                </c:pt>
                <c:pt idx="44">
                  <c:v>0.31258490279141904</c:v>
                </c:pt>
                <c:pt idx="45">
                  <c:v>0.30614674589207186</c:v>
                </c:pt>
                <c:pt idx="46">
                  <c:v>0.2996852747327296</c:v>
                </c:pt>
                <c:pt idx="47">
                  <c:v>0.29320098137943784</c:v>
                </c:pt>
                <c:pt idx="48">
                  <c:v>0.28669435963624024</c:v>
                </c:pt>
                <c:pt idx="49">
                  <c:v>0.28016590500757393</c:v>
                </c:pt>
                <c:pt idx="50">
                  <c:v>0.27361611466053498</c:v>
                </c:pt>
                <c:pt idx="51">
                  <c:v>0.26704548738701672</c:v>
                </c:pt>
                <c:pt idx="52">
                  <c:v>0.26045452356572535</c:v>
                </c:pt>
                <c:pt idx="53">
                  <c:v>0.25384372512407372</c:v>
                </c:pt>
                <c:pt idx="54">
                  <c:v>0.24721359549995792</c:v>
                </c:pt>
                <c:pt idx="55">
                  <c:v>0.24056463960341851</c:v>
                </c:pt>
                <c:pt idx="56">
                  <c:v>0.23389736377818943</c:v>
                </c:pt>
                <c:pt idx="57">
                  <c:v>0.22721227576313813</c:v>
                </c:pt>
                <c:pt idx="58">
                  <c:v>0.22050988465359933</c:v>
                </c:pt>
                <c:pt idx="59">
                  <c:v>0.21379070086260549</c:v>
                </c:pt>
                <c:pt idx="60">
                  <c:v>0.20705523608201659</c:v>
                </c:pt>
                <c:pt idx="61">
                  <c:v>0.20030400324355316</c:v>
                </c:pt>
                <c:pt idx="62">
                  <c:v>0.19353751647973419</c:v>
                </c:pt>
                <c:pt idx="63">
                  <c:v>0.18675629108472433</c:v>
                </c:pt>
                <c:pt idx="64">
                  <c:v>0.179960843475092</c:v>
                </c:pt>
                <c:pt idx="65">
                  <c:v>0.17315169115048232</c:v>
                </c:pt>
                <c:pt idx="66">
                  <c:v>0.16632935265420748</c:v>
                </c:pt>
                <c:pt idx="67">
                  <c:v>0.15949434753375777</c:v>
                </c:pt>
                <c:pt idx="68">
                  <c:v>0.15264719630123585</c:v>
                </c:pt>
                <c:pt idx="69">
                  <c:v>0.14578842039371798</c:v>
                </c:pt>
                <c:pt idx="70">
                  <c:v>0.13891854213354426</c:v>
                </c:pt>
                <c:pt idx="71">
                  <c:v>0.13203808468854214</c:v>
                </c:pt>
                <c:pt idx="72">
                  <c:v>0.12514757203218471</c:v>
                </c:pt>
                <c:pt idx="73">
                  <c:v>0.1182475289036885</c:v>
                </c:pt>
                <c:pt idx="74">
                  <c:v>0.11133848076805236</c:v>
                </c:pt>
                <c:pt idx="75">
                  <c:v>0.10442095377604127</c:v>
                </c:pt>
                <c:pt idx="76">
                  <c:v>9.7495474724117986E-2</c:v>
                </c:pt>
                <c:pt idx="77">
                  <c:v>9.0562571014325383E-2</c:v>
                </c:pt>
                <c:pt idx="78">
                  <c:v>8.3622770614122779E-2</c:v>
                </c:pt>
                <c:pt idx="79">
                  <c:v>7.6676602016179193E-2</c:v>
                </c:pt>
                <c:pt idx="80">
                  <c:v>6.972459419812653E-2</c:v>
                </c:pt>
                <c:pt idx="81">
                  <c:v>6.276727658227596E-2</c:v>
                </c:pt>
                <c:pt idx="82">
                  <c:v>5.5805178995300242E-2</c:v>
                </c:pt>
                <c:pt idx="83">
                  <c:v>4.88388316278855E-2</c:v>
                </c:pt>
                <c:pt idx="84">
                  <c:v>4.1868764994355073E-2</c:v>
                </c:pt>
                <c:pt idx="85">
                  <c:v>3.4895509892268799E-2</c:v>
                </c:pt>
                <c:pt idx="86">
                  <c:v>2.7919597362000777E-2</c:v>
                </c:pt>
                <c:pt idx="87">
                  <c:v>2.0941558646298524E-2</c:v>
                </c:pt>
                <c:pt idx="88">
                  <c:v>1.3961925149826811E-2</c:v>
                </c:pt>
                <c:pt idx="89">
                  <c:v>6.9812283986991483E-3</c:v>
                </c:pt>
                <c:pt idx="90">
                  <c:v>0</c:v>
                </c:pt>
                <c:pt idx="91">
                  <c:v>6.9812283986991483E-3</c:v>
                </c:pt>
                <c:pt idx="92">
                  <c:v>1.3961925149826811E-2</c:v>
                </c:pt>
                <c:pt idx="93">
                  <c:v>2.0941558646298524E-2</c:v>
                </c:pt>
                <c:pt idx="94">
                  <c:v>2.7919597362000777E-2</c:v>
                </c:pt>
                <c:pt idx="95">
                  <c:v>3.4895509892268799E-2</c:v>
                </c:pt>
                <c:pt idx="96">
                  <c:v>4.1868764994355073E-2</c:v>
                </c:pt>
                <c:pt idx="97">
                  <c:v>4.88388316278855E-2</c:v>
                </c:pt>
                <c:pt idx="98">
                  <c:v>5.5805178995300242E-2</c:v>
                </c:pt>
                <c:pt idx="99">
                  <c:v>6.276727658227596E-2</c:v>
                </c:pt>
                <c:pt idx="100">
                  <c:v>6.972459419812653E-2</c:v>
                </c:pt>
                <c:pt idx="101">
                  <c:v>7.6676602016179193E-2</c:v>
                </c:pt>
                <c:pt idx="102">
                  <c:v>8.3622770614122779E-2</c:v>
                </c:pt>
                <c:pt idx="103">
                  <c:v>9.0562571014325383E-2</c:v>
                </c:pt>
                <c:pt idx="104">
                  <c:v>9.7495474724117986E-2</c:v>
                </c:pt>
                <c:pt idx="105">
                  <c:v>0.10442095377604127</c:v>
                </c:pt>
                <c:pt idx="106">
                  <c:v>0.11133848076805236</c:v>
                </c:pt>
                <c:pt idx="107">
                  <c:v>0.1182475289036885</c:v>
                </c:pt>
                <c:pt idx="108">
                  <c:v>0.12514757203218471</c:v>
                </c:pt>
                <c:pt idx="109">
                  <c:v>0.13203808468854214</c:v>
                </c:pt>
                <c:pt idx="110">
                  <c:v>0.13891854213354426</c:v>
                </c:pt>
                <c:pt idx="111">
                  <c:v>0.14578842039371798</c:v>
                </c:pt>
                <c:pt idx="112">
                  <c:v>0.15264719630123585</c:v>
                </c:pt>
                <c:pt idx="113">
                  <c:v>0.15949434753375777</c:v>
                </c:pt>
                <c:pt idx="114">
                  <c:v>0.16632935265420748</c:v>
                </c:pt>
                <c:pt idx="115">
                  <c:v>0.17315169115048232</c:v>
                </c:pt>
                <c:pt idx="116">
                  <c:v>0.179960843475092</c:v>
                </c:pt>
                <c:pt idx="117">
                  <c:v>0.18675629108472433</c:v>
                </c:pt>
                <c:pt idx="118">
                  <c:v>0.19353751647973419</c:v>
                </c:pt>
                <c:pt idx="119">
                  <c:v>0.20030400324355316</c:v>
                </c:pt>
                <c:pt idx="120">
                  <c:v>0.20705523608201659</c:v>
                </c:pt>
                <c:pt idx="121">
                  <c:v>0.21379070086260549</c:v>
                </c:pt>
                <c:pt idx="122">
                  <c:v>0.22050988465359933</c:v>
                </c:pt>
                <c:pt idx="123">
                  <c:v>0.22721227576313813</c:v>
                </c:pt>
                <c:pt idx="124">
                  <c:v>0.23389736377818943</c:v>
                </c:pt>
                <c:pt idx="125">
                  <c:v>0.24056463960341851</c:v>
                </c:pt>
                <c:pt idx="126">
                  <c:v>0.24721359549995792</c:v>
                </c:pt>
                <c:pt idx="127">
                  <c:v>0.25384372512407372</c:v>
                </c:pt>
                <c:pt idx="128">
                  <c:v>0.26045452356572535</c:v>
                </c:pt>
                <c:pt idx="129">
                  <c:v>0.26704548738701672</c:v>
                </c:pt>
                <c:pt idx="130">
                  <c:v>0.27361611466053498</c:v>
                </c:pt>
                <c:pt idx="131">
                  <c:v>0.28016590500757393</c:v>
                </c:pt>
                <c:pt idx="132">
                  <c:v>0.28669435963624024</c:v>
                </c:pt>
                <c:pt idx="133">
                  <c:v>0.29320098137943784</c:v>
                </c:pt>
                <c:pt idx="134">
                  <c:v>0.2996852747327296</c:v>
                </c:pt>
                <c:pt idx="135">
                  <c:v>0.30614674589207186</c:v>
                </c:pt>
                <c:pt idx="136">
                  <c:v>0.31258490279141904</c:v>
                </c:pt>
                <c:pt idx="137">
                  <c:v>0.318999255140197</c:v>
                </c:pt>
                <c:pt idx="138">
                  <c:v>0.32538931446064018</c:v>
                </c:pt>
                <c:pt idx="139">
                  <c:v>0.33175459412499125</c:v>
                </c:pt>
                <c:pt idx="140">
                  <c:v>0.33809460939255959</c:v>
                </c:pt>
                <c:pt idx="141">
                  <c:v>0.34440887744663612</c:v>
                </c:pt>
                <c:pt idx="142">
                  <c:v>0.35069691743126197</c:v>
                </c:pt>
                <c:pt idx="143">
                  <c:v>0.35695825048784702</c:v>
                </c:pt>
                <c:pt idx="144">
                  <c:v>0.36319239979163742</c:v>
                </c:pt>
                <c:pt idx="145">
                  <c:v>0.36939889058802716</c:v>
                </c:pt>
                <c:pt idx="146">
                  <c:v>0.37557725022871269</c:v>
                </c:pt>
                <c:pt idx="147">
                  <c:v>0.38172700820768674</c:v>
                </c:pt>
                <c:pt idx="148">
                  <c:v>0.38784769619706966</c:v>
                </c:pt>
                <c:pt idx="149">
                  <c:v>0.39393884808277374</c:v>
                </c:pt>
                <c:pt idx="150">
                  <c:v>0.39999999999999997</c:v>
                </c:pt>
                <c:pt idx="151">
                  <c:v>0.40603069036856332</c:v>
                </c:pt>
                <c:pt idx="152">
                  <c:v>0.41203045992804332</c:v>
                </c:pt>
                <c:pt idx="153">
                  <c:v>0.41799885177275908</c:v>
                </c:pt>
                <c:pt idx="154">
                  <c:v>0.42393541138656393</c:v>
                </c:pt>
                <c:pt idx="155">
                  <c:v>0.42983968667745914</c:v>
                </c:pt>
                <c:pt idx="156">
                  <c:v>0.43571122801202167</c:v>
                </c:pt>
                <c:pt idx="157">
                  <c:v>0.44154958824964652</c:v>
                </c:pt>
                <c:pt idx="158">
                  <c:v>0.44735432277659753</c:v>
                </c:pt>
                <c:pt idx="159">
                  <c:v>0.4531249895398663</c:v>
                </c:pt>
                <c:pt idx="160">
                  <c:v>0.45886114908083686</c:v>
                </c:pt>
                <c:pt idx="161">
                  <c:v>0.46456236456875183</c:v>
                </c:pt>
                <c:pt idx="162">
                  <c:v>0.47022820183397851</c:v>
                </c:pt>
                <c:pt idx="163">
                  <c:v>0.47585822940107303</c:v>
                </c:pt>
                <c:pt idx="164">
                  <c:v>0.48145201852163866</c:v>
                </c:pt>
                <c:pt idx="165">
                  <c:v>0.48700914320697652</c:v>
                </c:pt>
                <c:pt idx="166">
                  <c:v>0.49252918026052667</c:v>
                </c:pt>
                <c:pt idx="167">
                  <c:v>0.49801170931009564</c:v>
                </c:pt>
                <c:pt idx="168">
                  <c:v>0.50345631283986991</c:v>
                </c:pt>
                <c:pt idx="169">
                  <c:v>0.5088625762222112</c:v>
                </c:pt>
                <c:pt idx="170">
                  <c:v>0.5142300877492314</c:v>
                </c:pt>
                <c:pt idx="171">
                  <c:v>0.51955843866414697</c:v>
                </c:pt>
                <c:pt idx="172">
                  <c:v>0.52484722319240584</c:v>
                </c:pt>
                <c:pt idx="173">
                  <c:v>0.53009603857259002</c:v>
                </c:pt>
                <c:pt idx="174">
                  <c:v>0.53530448508708661</c:v>
                </c:pt>
                <c:pt idx="175">
                  <c:v>0.54047216609252824</c:v>
                </c:pt>
                <c:pt idx="176">
                  <c:v>0.54559868804999878</c:v>
                </c:pt>
                <c:pt idx="177">
                  <c:v>0.55068366055500317</c:v>
                </c:pt>
                <c:pt idx="178">
                  <c:v>0.55572669636719785</c:v>
                </c:pt>
                <c:pt idx="179">
                  <c:v>0.5607274114398807</c:v>
                </c:pt>
                <c:pt idx="180">
                  <c:v>0.56568542494923801</c:v>
                </c:pt>
              </c:numCache>
            </c:numRef>
          </c:yVal>
          <c:smooth val="0"/>
          <c:extLst>
            <c:ext xmlns:c16="http://schemas.microsoft.com/office/drawing/2014/chart" uri="{C3380CC4-5D6E-409C-BE32-E72D297353CC}">
              <c16:uniqueId val="{00000002-CB0E-4773-BDB7-A85D0E0F3603}"/>
            </c:ext>
          </c:extLst>
        </c:ser>
        <c:ser>
          <c:idx val="0"/>
          <c:order val="3"/>
          <c:tx>
            <c:strRef>
              <c:f>Sheet1!$C$2</c:f>
              <c:strCache>
                <c:ptCount val="1"/>
                <c:pt idx="0">
                  <c:v>1.0 mm offset</c:v>
                </c:pt>
              </c:strCache>
            </c:strRef>
          </c:tx>
          <c:spPr>
            <a:ln w="19050" cap="rnd">
              <a:solidFill>
                <a:schemeClr val="accent1">
                  <a:shade val="58000"/>
                </a:schemeClr>
              </a:solidFill>
              <a:round/>
            </a:ln>
            <a:effectLst/>
          </c:spPr>
          <c:marker>
            <c:symbol val="none"/>
          </c:marker>
          <c:xVal>
            <c:numRef>
              <c:f>Sheet1!$A$3:$A$183</c:f>
              <c:numCache>
                <c:formatCode>General</c:formatCode>
                <c:ptCount val="181"/>
                <c:pt idx="0">
                  <c:v>-90</c:v>
                </c:pt>
                <c:pt idx="1">
                  <c:v>-89</c:v>
                </c:pt>
                <c:pt idx="2">
                  <c:v>-88</c:v>
                </c:pt>
                <c:pt idx="3">
                  <c:v>-87</c:v>
                </c:pt>
                <c:pt idx="4">
                  <c:v>-86</c:v>
                </c:pt>
                <c:pt idx="5">
                  <c:v>-85</c:v>
                </c:pt>
                <c:pt idx="6">
                  <c:v>-84</c:v>
                </c:pt>
                <c:pt idx="7">
                  <c:v>-83</c:v>
                </c:pt>
                <c:pt idx="8">
                  <c:v>-82</c:v>
                </c:pt>
                <c:pt idx="9">
                  <c:v>-81</c:v>
                </c:pt>
                <c:pt idx="10">
                  <c:v>-80</c:v>
                </c:pt>
                <c:pt idx="11">
                  <c:v>-79</c:v>
                </c:pt>
                <c:pt idx="12">
                  <c:v>-78</c:v>
                </c:pt>
                <c:pt idx="13">
                  <c:v>-77</c:v>
                </c:pt>
                <c:pt idx="14">
                  <c:v>-76</c:v>
                </c:pt>
                <c:pt idx="15">
                  <c:v>-75</c:v>
                </c:pt>
                <c:pt idx="16">
                  <c:v>-74</c:v>
                </c:pt>
                <c:pt idx="17">
                  <c:v>-73</c:v>
                </c:pt>
                <c:pt idx="18">
                  <c:v>-72</c:v>
                </c:pt>
                <c:pt idx="19">
                  <c:v>-71</c:v>
                </c:pt>
                <c:pt idx="20">
                  <c:v>-70</c:v>
                </c:pt>
                <c:pt idx="21">
                  <c:v>-69</c:v>
                </c:pt>
                <c:pt idx="22">
                  <c:v>-68</c:v>
                </c:pt>
                <c:pt idx="23">
                  <c:v>-67</c:v>
                </c:pt>
                <c:pt idx="24">
                  <c:v>-66</c:v>
                </c:pt>
                <c:pt idx="25">
                  <c:v>-65</c:v>
                </c:pt>
                <c:pt idx="26">
                  <c:v>-64</c:v>
                </c:pt>
                <c:pt idx="27">
                  <c:v>-63</c:v>
                </c:pt>
                <c:pt idx="28">
                  <c:v>-62</c:v>
                </c:pt>
                <c:pt idx="29">
                  <c:v>-61</c:v>
                </c:pt>
                <c:pt idx="30">
                  <c:v>-60</c:v>
                </c:pt>
                <c:pt idx="31">
                  <c:v>-59</c:v>
                </c:pt>
                <c:pt idx="32">
                  <c:v>-58</c:v>
                </c:pt>
                <c:pt idx="33">
                  <c:v>-57</c:v>
                </c:pt>
                <c:pt idx="34">
                  <c:v>-56</c:v>
                </c:pt>
                <c:pt idx="35">
                  <c:v>-55</c:v>
                </c:pt>
                <c:pt idx="36">
                  <c:v>-54</c:v>
                </c:pt>
                <c:pt idx="37">
                  <c:v>-53</c:v>
                </c:pt>
                <c:pt idx="38">
                  <c:v>-52</c:v>
                </c:pt>
                <c:pt idx="39">
                  <c:v>-51</c:v>
                </c:pt>
                <c:pt idx="40">
                  <c:v>-50</c:v>
                </c:pt>
                <c:pt idx="41">
                  <c:v>-49</c:v>
                </c:pt>
                <c:pt idx="42">
                  <c:v>-48</c:v>
                </c:pt>
                <c:pt idx="43">
                  <c:v>-47</c:v>
                </c:pt>
                <c:pt idx="44">
                  <c:v>-46</c:v>
                </c:pt>
                <c:pt idx="45">
                  <c:v>-45</c:v>
                </c:pt>
                <c:pt idx="46">
                  <c:v>-44</c:v>
                </c:pt>
                <c:pt idx="47">
                  <c:v>-43</c:v>
                </c:pt>
                <c:pt idx="48">
                  <c:v>-42</c:v>
                </c:pt>
                <c:pt idx="49">
                  <c:v>-41</c:v>
                </c:pt>
                <c:pt idx="50">
                  <c:v>-40</c:v>
                </c:pt>
                <c:pt idx="51">
                  <c:v>-39</c:v>
                </c:pt>
                <c:pt idx="52">
                  <c:v>-38</c:v>
                </c:pt>
                <c:pt idx="53">
                  <c:v>-37</c:v>
                </c:pt>
                <c:pt idx="54">
                  <c:v>-36</c:v>
                </c:pt>
                <c:pt idx="55">
                  <c:v>-35</c:v>
                </c:pt>
                <c:pt idx="56">
                  <c:v>-34</c:v>
                </c:pt>
                <c:pt idx="57">
                  <c:v>-33</c:v>
                </c:pt>
                <c:pt idx="58">
                  <c:v>-32</c:v>
                </c:pt>
                <c:pt idx="59">
                  <c:v>-31</c:v>
                </c:pt>
                <c:pt idx="60">
                  <c:v>-30</c:v>
                </c:pt>
                <c:pt idx="61">
                  <c:v>-29</c:v>
                </c:pt>
                <c:pt idx="62">
                  <c:v>-28</c:v>
                </c:pt>
                <c:pt idx="63">
                  <c:v>-27</c:v>
                </c:pt>
                <c:pt idx="64">
                  <c:v>-26</c:v>
                </c:pt>
                <c:pt idx="65">
                  <c:v>-25</c:v>
                </c:pt>
                <c:pt idx="66">
                  <c:v>-24</c:v>
                </c:pt>
                <c:pt idx="67">
                  <c:v>-23</c:v>
                </c:pt>
                <c:pt idx="68">
                  <c:v>-22</c:v>
                </c:pt>
                <c:pt idx="69">
                  <c:v>-21</c:v>
                </c:pt>
                <c:pt idx="70">
                  <c:v>-20</c:v>
                </c:pt>
                <c:pt idx="71">
                  <c:v>-19</c:v>
                </c:pt>
                <c:pt idx="72">
                  <c:v>-18</c:v>
                </c:pt>
                <c:pt idx="73">
                  <c:v>-17</c:v>
                </c:pt>
                <c:pt idx="74">
                  <c:v>-16</c:v>
                </c:pt>
                <c:pt idx="75">
                  <c:v>-15</c:v>
                </c:pt>
                <c:pt idx="76">
                  <c:v>-14</c:v>
                </c:pt>
                <c:pt idx="77">
                  <c:v>-13</c:v>
                </c:pt>
                <c:pt idx="78">
                  <c:v>-12</c:v>
                </c:pt>
                <c:pt idx="79">
                  <c:v>-11</c:v>
                </c:pt>
                <c:pt idx="80">
                  <c:v>-10</c:v>
                </c:pt>
                <c:pt idx="81">
                  <c:v>-9</c:v>
                </c:pt>
                <c:pt idx="82">
                  <c:v>-8</c:v>
                </c:pt>
                <c:pt idx="83">
                  <c:v>-7</c:v>
                </c:pt>
                <c:pt idx="84">
                  <c:v>-6</c:v>
                </c:pt>
                <c:pt idx="85">
                  <c:v>-5</c:v>
                </c:pt>
                <c:pt idx="86">
                  <c:v>-4</c:v>
                </c:pt>
                <c:pt idx="87">
                  <c:v>-3</c:v>
                </c:pt>
                <c:pt idx="88">
                  <c:v>-2</c:v>
                </c:pt>
                <c:pt idx="89">
                  <c:v>-1</c:v>
                </c:pt>
                <c:pt idx="90">
                  <c:v>0</c:v>
                </c:pt>
                <c:pt idx="91">
                  <c:v>1</c:v>
                </c:pt>
                <c:pt idx="92">
                  <c:v>2</c:v>
                </c:pt>
                <c:pt idx="93">
                  <c:v>3</c:v>
                </c:pt>
                <c:pt idx="94">
                  <c:v>4</c:v>
                </c:pt>
                <c:pt idx="95">
                  <c:v>5</c:v>
                </c:pt>
                <c:pt idx="96">
                  <c:v>6</c:v>
                </c:pt>
                <c:pt idx="97">
                  <c:v>7</c:v>
                </c:pt>
                <c:pt idx="98">
                  <c:v>8</c:v>
                </c:pt>
                <c:pt idx="99">
                  <c:v>9</c:v>
                </c:pt>
                <c:pt idx="100">
                  <c:v>10</c:v>
                </c:pt>
                <c:pt idx="101">
                  <c:v>11</c:v>
                </c:pt>
                <c:pt idx="102">
                  <c:v>12</c:v>
                </c:pt>
                <c:pt idx="103">
                  <c:v>13</c:v>
                </c:pt>
                <c:pt idx="104">
                  <c:v>14</c:v>
                </c:pt>
                <c:pt idx="105">
                  <c:v>15</c:v>
                </c:pt>
                <c:pt idx="106">
                  <c:v>16</c:v>
                </c:pt>
                <c:pt idx="107">
                  <c:v>17</c:v>
                </c:pt>
                <c:pt idx="108">
                  <c:v>18</c:v>
                </c:pt>
                <c:pt idx="109">
                  <c:v>19</c:v>
                </c:pt>
                <c:pt idx="110">
                  <c:v>20</c:v>
                </c:pt>
                <c:pt idx="111">
                  <c:v>21</c:v>
                </c:pt>
                <c:pt idx="112">
                  <c:v>22</c:v>
                </c:pt>
                <c:pt idx="113">
                  <c:v>23</c:v>
                </c:pt>
                <c:pt idx="114">
                  <c:v>24</c:v>
                </c:pt>
                <c:pt idx="115">
                  <c:v>25</c:v>
                </c:pt>
                <c:pt idx="116">
                  <c:v>26</c:v>
                </c:pt>
                <c:pt idx="117">
                  <c:v>27</c:v>
                </c:pt>
                <c:pt idx="118">
                  <c:v>28</c:v>
                </c:pt>
                <c:pt idx="119">
                  <c:v>29</c:v>
                </c:pt>
                <c:pt idx="120">
                  <c:v>30</c:v>
                </c:pt>
                <c:pt idx="121">
                  <c:v>31</c:v>
                </c:pt>
                <c:pt idx="122">
                  <c:v>32</c:v>
                </c:pt>
                <c:pt idx="123">
                  <c:v>33</c:v>
                </c:pt>
                <c:pt idx="124">
                  <c:v>34</c:v>
                </c:pt>
                <c:pt idx="125">
                  <c:v>35</c:v>
                </c:pt>
                <c:pt idx="126">
                  <c:v>36</c:v>
                </c:pt>
                <c:pt idx="127">
                  <c:v>37</c:v>
                </c:pt>
                <c:pt idx="128">
                  <c:v>38</c:v>
                </c:pt>
                <c:pt idx="129">
                  <c:v>39</c:v>
                </c:pt>
                <c:pt idx="130">
                  <c:v>40</c:v>
                </c:pt>
                <c:pt idx="131">
                  <c:v>41</c:v>
                </c:pt>
                <c:pt idx="132">
                  <c:v>42</c:v>
                </c:pt>
                <c:pt idx="133">
                  <c:v>43</c:v>
                </c:pt>
                <c:pt idx="134">
                  <c:v>44</c:v>
                </c:pt>
                <c:pt idx="135">
                  <c:v>45</c:v>
                </c:pt>
                <c:pt idx="136">
                  <c:v>46</c:v>
                </c:pt>
                <c:pt idx="137">
                  <c:v>47</c:v>
                </c:pt>
                <c:pt idx="138">
                  <c:v>48</c:v>
                </c:pt>
                <c:pt idx="139">
                  <c:v>49</c:v>
                </c:pt>
                <c:pt idx="140">
                  <c:v>50</c:v>
                </c:pt>
                <c:pt idx="141">
                  <c:v>51</c:v>
                </c:pt>
                <c:pt idx="142">
                  <c:v>52</c:v>
                </c:pt>
                <c:pt idx="143">
                  <c:v>53</c:v>
                </c:pt>
                <c:pt idx="144">
                  <c:v>54</c:v>
                </c:pt>
                <c:pt idx="145">
                  <c:v>55</c:v>
                </c:pt>
                <c:pt idx="146">
                  <c:v>56</c:v>
                </c:pt>
                <c:pt idx="147">
                  <c:v>57</c:v>
                </c:pt>
                <c:pt idx="148">
                  <c:v>58</c:v>
                </c:pt>
                <c:pt idx="149">
                  <c:v>59</c:v>
                </c:pt>
                <c:pt idx="150">
                  <c:v>60</c:v>
                </c:pt>
                <c:pt idx="151">
                  <c:v>61</c:v>
                </c:pt>
                <c:pt idx="152">
                  <c:v>62</c:v>
                </c:pt>
                <c:pt idx="153">
                  <c:v>63</c:v>
                </c:pt>
                <c:pt idx="154">
                  <c:v>64</c:v>
                </c:pt>
                <c:pt idx="155">
                  <c:v>65</c:v>
                </c:pt>
                <c:pt idx="156">
                  <c:v>66</c:v>
                </c:pt>
                <c:pt idx="157">
                  <c:v>67</c:v>
                </c:pt>
                <c:pt idx="158">
                  <c:v>68</c:v>
                </c:pt>
                <c:pt idx="159">
                  <c:v>69</c:v>
                </c:pt>
                <c:pt idx="160">
                  <c:v>70</c:v>
                </c:pt>
                <c:pt idx="161">
                  <c:v>71</c:v>
                </c:pt>
                <c:pt idx="162">
                  <c:v>72</c:v>
                </c:pt>
                <c:pt idx="163">
                  <c:v>73</c:v>
                </c:pt>
                <c:pt idx="164">
                  <c:v>74</c:v>
                </c:pt>
                <c:pt idx="165">
                  <c:v>75</c:v>
                </c:pt>
                <c:pt idx="166">
                  <c:v>76</c:v>
                </c:pt>
                <c:pt idx="167">
                  <c:v>77</c:v>
                </c:pt>
                <c:pt idx="168">
                  <c:v>78</c:v>
                </c:pt>
                <c:pt idx="169">
                  <c:v>79</c:v>
                </c:pt>
                <c:pt idx="170">
                  <c:v>80</c:v>
                </c:pt>
                <c:pt idx="171">
                  <c:v>81</c:v>
                </c:pt>
                <c:pt idx="172">
                  <c:v>82</c:v>
                </c:pt>
                <c:pt idx="173">
                  <c:v>83</c:v>
                </c:pt>
                <c:pt idx="174">
                  <c:v>84</c:v>
                </c:pt>
                <c:pt idx="175">
                  <c:v>85</c:v>
                </c:pt>
                <c:pt idx="176">
                  <c:v>86</c:v>
                </c:pt>
                <c:pt idx="177">
                  <c:v>87</c:v>
                </c:pt>
                <c:pt idx="178">
                  <c:v>88</c:v>
                </c:pt>
                <c:pt idx="179">
                  <c:v>89</c:v>
                </c:pt>
                <c:pt idx="180">
                  <c:v>90</c:v>
                </c:pt>
              </c:numCache>
            </c:numRef>
          </c:xVal>
          <c:yVal>
            <c:numRef>
              <c:f>Sheet1!$C$3:$C$183</c:f>
              <c:numCache>
                <c:formatCode>General</c:formatCode>
                <c:ptCount val="181"/>
                <c:pt idx="0">
                  <c:v>1.4142135623730949</c:v>
                </c:pt>
                <c:pt idx="1">
                  <c:v>1.4018185285997018</c:v>
                </c:pt>
                <c:pt idx="2">
                  <c:v>1.3893167409179945</c:v>
                </c:pt>
                <c:pt idx="3">
                  <c:v>1.3767091513875078</c:v>
                </c:pt>
                <c:pt idx="4">
                  <c:v>1.363996720124997</c:v>
                </c:pt>
                <c:pt idx="5">
                  <c:v>1.3511804152313205</c:v>
                </c:pt>
                <c:pt idx="6">
                  <c:v>1.3382612127177165</c:v>
                </c:pt>
                <c:pt idx="7">
                  <c:v>1.325240096431475</c:v>
                </c:pt>
                <c:pt idx="8">
                  <c:v>1.3121180579810146</c:v>
                </c:pt>
                <c:pt idx="9">
                  <c:v>1.2988960966603673</c:v>
                </c:pt>
                <c:pt idx="10">
                  <c:v>1.2855752193730785</c:v>
                </c:pt>
                <c:pt idx="11">
                  <c:v>1.2721564405555279</c:v>
                </c:pt>
                <c:pt idx="12">
                  <c:v>1.2586407820996748</c:v>
                </c:pt>
                <c:pt idx="13">
                  <c:v>1.245029273275239</c:v>
                </c:pt>
                <c:pt idx="14">
                  <c:v>1.2313229506513166</c:v>
                </c:pt>
                <c:pt idx="15">
                  <c:v>1.2175228580174413</c:v>
                </c:pt>
                <c:pt idx="16">
                  <c:v>1.2036300463040965</c:v>
                </c:pt>
                <c:pt idx="17">
                  <c:v>1.1896455735026825</c:v>
                </c:pt>
                <c:pt idx="18">
                  <c:v>1.1755705045849463</c:v>
                </c:pt>
                <c:pt idx="19">
                  <c:v>1.1614059114218795</c:v>
                </c:pt>
                <c:pt idx="20">
                  <c:v>1.1471528727020921</c:v>
                </c:pt>
                <c:pt idx="21">
                  <c:v>1.1328124738496657</c:v>
                </c:pt>
                <c:pt idx="22">
                  <c:v>1.1183858069414938</c:v>
                </c:pt>
                <c:pt idx="23">
                  <c:v>1.1038739706241163</c:v>
                </c:pt>
                <c:pt idx="24">
                  <c:v>1.0892780700300542</c:v>
                </c:pt>
                <c:pt idx="25">
                  <c:v>1.0745992166936478</c:v>
                </c:pt>
                <c:pt idx="26">
                  <c:v>1.0598385284664098</c:v>
                </c:pt>
                <c:pt idx="27">
                  <c:v>1.0449971294318976</c:v>
                </c:pt>
                <c:pt idx="28">
                  <c:v>1.0300761498201083</c:v>
                </c:pt>
                <c:pt idx="29">
                  <c:v>1.0150767259214082</c:v>
                </c:pt>
                <c:pt idx="30">
                  <c:v>0.99999999999999989</c:v>
                </c:pt>
                <c:pt idx="31">
                  <c:v>0.98484712020693432</c:v>
                </c:pt>
                <c:pt idx="32">
                  <c:v>0.96961924049267412</c:v>
                </c:pt>
                <c:pt idx="33">
                  <c:v>0.95431752051921681</c:v>
                </c:pt>
                <c:pt idx="34">
                  <c:v>0.93894312557178161</c:v>
                </c:pt>
                <c:pt idx="35">
                  <c:v>0.92349722647006782</c:v>
                </c:pt>
                <c:pt idx="36">
                  <c:v>0.9079809994790935</c:v>
                </c:pt>
                <c:pt idx="37">
                  <c:v>0.89239562621961754</c:v>
                </c:pt>
                <c:pt idx="38">
                  <c:v>0.87674229357815481</c:v>
                </c:pt>
                <c:pt idx="39">
                  <c:v>0.86102219361659027</c:v>
                </c:pt>
                <c:pt idx="40">
                  <c:v>0.84523652348139888</c:v>
                </c:pt>
                <c:pt idx="41">
                  <c:v>0.82938648531247805</c:v>
                </c:pt>
                <c:pt idx="42">
                  <c:v>0.81347328615160042</c:v>
                </c:pt>
                <c:pt idx="43">
                  <c:v>0.79749813785049239</c:v>
                </c:pt>
                <c:pt idx="44">
                  <c:v>0.78146225697854754</c:v>
                </c:pt>
                <c:pt idx="45">
                  <c:v>0.76536686473017956</c:v>
                </c:pt>
                <c:pt idx="46">
                  <c:v>0.74921318683182403</c:v>
                </c:pt>
                <c:pt idx="47">
                  <c:v>0.7330024534485946</c:v>
                </c:pt>
                <c:pt idx="48">
                  <c:v>0.71673589909060054</c:v>
                </c:pt>
                <c:pt idx="49">
                  <c:v>0.70041476251893486</c:v>
                </c:pt>
                <c:pt idx="50">
                  <c:v>0.68404028665133743</c:v>
                </c:pt>
                <c:pt idx="51">
                  <c:v>0.66761371846754181</c:v>
                </c:pt>
                <c:pt idx="52">
                  <c:v>0.6511363089143134</c:v>
                </c:pt>
                <c:pt idx="53">
                  <c:v>0.63460931281018429</c:v>
                </c:pt>
                <c:pt idx="54">
                  <c:v>0.61803398874989479</c:v>
                </c:pt>
                <c:pt idx="55">
                  <c:v>0.60141159900854624</c:v>
                </c:pt>
                <c:pt idx="56">
                  <c:v>0.58474340944547354</c:v>
                </c:pt>
                <c:pt idx="57">
                  <c:v>0.56803068940784529</c:v>
                </c:pt>
                <c:pt idx="58">
                  <c:v>0.55127471163399833</c:v>
                </c:pt>
                <c:pt idx="59">
                  <c:v>0.53447675215651369</c:v>
                </c:pt>
                <c:pt idx="60">
                  <c:v>0.51763809020504148</c:v>
                </c:pt>
                <c:pt idx="61">
                  <c:v>0.50076000810888288</c:v>
                </c:pt>
                <c:pt idx="62">
                  <c:v>0.48384379119933546</c:v>
                </c:pt>
                <c:pt idx="63">
                  <c:v>0.46689072771181078</c:v>
                </c:pt>
                <c:pt idx="64">
                  <c:v>0.44990210868773001</c:v>
                </c:pt>
                <c:pt idx="65">
                  <c:v>0.43287922787620575</c:v>
                </c:pt>
                <c:pt idx="66">
                  <c:v>0.41582338163551869</c:v>
                </c:pt>
                <c:pt idx="67">
                  <c:v>0.39873586883439438</c:v>
                </c:pt>
                <c:pt idx="68">
                  <c:v>0.38161799075308961</c:v>
                </c:pt>
                <c:pt idx="69">
                  <c:v>0.36447105098429494</c:v>
                </c:pt>
                <c:pt idx="70">
                  <c:v>0.34729635533386066</c:v>
                </c:pt>
                <c:pt idx="71">
                  <c:v>0.33009521172135531</c:v>
                </c:pt>
                <c:pt idx="72">
                  <c:v>0.31286893008046174</c:v>
                </c:pt>
                <c:pt idx="73">
                  <c:v>0.29561882225922126</c:v>
                </c:pt>
                <c:pt idx="74">
                  <c:v>0.27834620192013088</c:v>
                </c:pt>
                <c:pt idx="75">
                  <c:v>0.26105238444010315</c:v>
                </c:pt>
                <c:pt idx="76">
                  <c:v>0.24373868681029495</c:v>
                </c:pt>
                <c:pt idx="77">
                  <c:v>0.22640642753581344</c:v>
                </c:pt>
                <c:pt idx="78">
                  <c:v>0.20905692653530694</c:v>
                </c:pt>
                <c:pt idx="79">
                  <c:v>0.19169150504044796</c:v>
                </c:pt>
                <c:pt idx="80">
                  <c:v>0.17431148549531633</c:v>
                </c:pt>
                <c:pt idx="81">
                  <c:v>0.15691819145568989</c:v>
                </c:pt>
                <c:pt idx="82">
                  <c:v>0.1395129474882506</c:v>
                </c:pt>
                <c:pt idx="83">
                  <c:v>0.12209707906971375</c:v>
                </c:pt>
                <c:pt idx="84">
                  <c:v>0.10467191248588767</c:v>
                </c:pt>
                <c:pt idx="85">
                  <c:v>8.7238774730672E-2</c:v>
                </c:pt>
                <c:pt idx="86">
                  <c:v>6.9798993405001938E-2</c:v>
                </c:pt>
                <c:pt idx="87">
                  <c:v>5.2353896615746305E-2</c:v>
                </c:pt>
                <c:pt idx="88">
                  <c:v>3.4904812874567023E-2</c:v>
                </c:pt>
                <c:pt idx="89">
                  <c:v>1.7453070996747869E-2</c:v>
                </c:pt>
                <c:pt idx="90">
                  <c:v>0</c:v>
                </c:pt>
                <c:pt idx="91">
                  <c:v>1.7453070996747869E-2</c:v>
                </c:pt>
                <c:pt idx="92">
                  <c:v>3.4904812874567023E-2</c:v>
                </c:pt>
                <c:pt idx="93">
                  <c:v>5.2353896615746305E-2</c:v>
                </c:pt>
                <c:pt idx="94">
                  <c:v>6.9798993405001938E-2</c:v>
                </c:pt>
                <c:pt idx="95">
                  <c:v>8.7238774730672E-2</c:v>
                </c:pt>
                <c:pt idx="96">
                  <c:v>0.10467191248588767</c:v>
                </c:pt>
                <c:pt idx="97">
                  <c:v>0.12209707906971375</c:v>
                </c:pt>
                <c:pt idx="98">
                  <c:v>0.1395129474882506</c:v>
                </c:pt>
                <c:pt idx="99">
                  <c:v>0.15691819145568989</c:v>
                </c:pt>
                <c:pt idx="100">
                  <c:v>0.17431148549531633</c:v>
                </c:pt>
                <c:pt idx="101">
                  <c:v>0.19169150504044796</c:v>
                </c:pt>
                <c:pt idx="102">
                  <c:v>0.20905692653530694</c:v>
                </c:pt>
                <c:pt idx="103">
                  <c:v>0.22640642753581344</c:v>
                </c:pt>
                <c:pt idx="104">
                  <c:v>0.24373868681029495</c:v>
                </c:pt>
                <c:pt idx="105">
                  <c:v>0.26105238444010315</c:v>
                </c:pt>
                <c:pt idx="106">
                  <c:v>0.27834620192013088</c:v>
                </c:pt>
                <c:pt idx="107">
                  <c:v>0.29561882225922126</c:v>
                </c:pt>
                <c:pt idx="108">
                  <c:v>0.31286893008046174</c:v>
                </c:pt>
                <c:pt idx="109">
                  <c:v>0.33009521172135531</c:v>
                </c:pt>
                <c:pt idx="110">
                  <c:v>0.34729635533386066</c:v>
                </c:pt>
                <c:pt idx="111">
                  <c:v>0.36447105098429494</c:v>
                </c:pt>
                <c:pt idx="112">
                  <c:v>0.38161799075308961</c:v>
                </c:pt>
                <c:pt idx="113">
                  <c:v>0.39873586883439438</c:v>
                </c:pt>
                <c:pt idx="114">
                  <c:v>0.41582338163551869</c:v>
                </c:pt>
                <c:pt idx="115">
                  <c:v>0.43287922787620575</c:v>
                </c:pt>
                <c:pt idx="116">
                  <c:v>0.44990210868773001</c:v>
                </c:pt>
                <c:pt idx="117">
                  <c:v>0.46689072771181078</c:v>
                </c:pt>
                <c:pt idx="118">
                  <c:v>0.48384379119933546</c:v>
                </c:pt>
                <c:pt idx="119">
                  <c:v>0.50076000810888288</c:v>
                </c:pt>
                <c:pt idx="120">
                  <c:v>0.51763809020504148</c:v>
                </c:pt>
                <c:pt idx="121">
                  <c:v>0.53447675215651369</c:v>
                </c:pt>
                <c:pt idx="122">
                  <c:v>0.55127471163399833</c:v>
                </c:pt>
                <c:pt idx="123">
                  <c:v>0.56803068940784529</c:v>
                </c:pt>
                <c:pt idx="124">
                  <c:v>0.58474340944547354</c:v>
                </c:pt>
                <c:pt idx="125">
                  <c:v>0.60141159900854624</c:v>
                </c:pt>
                <c:pt idx="126">
                  <c:v>0.61803398874989479</c:v>
                </c:pt>
                <c:pt idx="127">
                  <c:v>0.63460931281018429</c:v>
                </c:pt>
                <c:pt idx="128">
                  <c:v>0.6511363089143134</c:v>
                </c:pt>
                <c:pt idx="129">
                  <c:v>0.66761371846754181</c:v>
                </c:pt>
                <c:pt idx="130">
                  <c:v>0.68404028665133743</c:v>
                </c:pt>
                <c:pt idx="131">
                  <c:v>0.70041476251893486</c:v>
                </c:pt>
                <c:pt idx="132">
                  <c:v>0.71673589909060054</c:v>
                </c:pt>
                <c:pt idx="133">
                  <c:v>0.7330024534485946</c:v>
                </c:pt>
                <c:pt idx="134">
                  <c:v>0.74921318683182403</c:v>
                </c:pt>
                <c:pt idx="135">
                  <c:v>0.76536686473017956</c:v>
                </c:pt>
                <c:pt idx="136">
                  <c:v>0.78146225697854754</c:v>
                </c:pt>
                <c:pt idx="137">
                  <c:v>0.79749813785049239</c:v>
                </c:pt>
                <c:pt idx="138">
                  <c:v>0.81347328615160042</c:v>
                </c:pt>
                <c:pt idx="139">
                  <c:v>0.82938648531247805</c:v>
                </c:pt>
                <c:pt idx="140">
                  <c:v>0.84523652348139888</c:v>
                </c:pt>
                <c:pt idx="141">
                  <c:v>0.86102219361659027</c:v>
                </c:pt>
                <c:pt idx="142">
                  <c:v>0.87674229357815481</c:v>
                </c:pt>
                <c:pt idx="143">
                  <c:v>0.89239562621961754</c:v>
                </c:pt>
                <c:pt idx="144">
                  <c:v>0.9079809994790935</c:v>
                </c:pt>
                <c:pt idx="145">
                  <c:v>0.92349722647006782</c:v>
                </c:pt>
                <c:pt idx="146">
                  <c:v>0.93894312557178161</c:v>
                </c:pt>
                <c:pt idx="147">
                  <c:v>0.95431752051921681</c:v>
                </c:pt>
                <c:pt idx="148">
                  <c:v>0.96961924049267412</c:v>
                </c:pt>
                <c:pt idx="149">
                  <c:v>0.98484712020693432</c:v>
                </c:pt>
                <c:pt idx="150">
                  <c:v>0.99999999999999989</c:v>
                </c:pt>
                <c:pt idx="151">
                  <c:v>1.0150767259214082</c:v>
                </c:pt>
                <c:pt idx="152">
                  <c:v>1.0300761498201083</c:v>
                </c:pt>
                <c:pt idx="153">
                  <c:v>1.0449971294318976</c:v>
                </c:pt>
                <c:pt idx="154">
                  <c:v>1.0598385284664098</c:v>
                </c:pt>
                <c:pt idx="155">
                  <c:v>1.0745992166936478</c:v>
                </c:pt>
                <c:pt idx="156">
                  <c:v>1.0892780700300542</c:v>
                </c:pt>
                <c:pt idx="157">
                  <c:v>1.1038739706241163</c:v>
                </c:pt>
                <c:pt idx="158">
                  <c:v>1.1183858069414938</c:v>
                </c:pt>
                <c:pt idx="159">
                  <c:v>1.1328124738496657</c:v>
                </c:pt>
                <c:pt idx="160">
                  <c:v>1.1471528727020921</c:v>
                </c:pt>
                <c:pt idx="161">
                  <c:v>1.1614059114218795</c:v>
                </c:pt>
                <c:pt idx="162">
                  <c:v>1.1755705045849463</c:v>
                </c:pt>
                <c:pt idx="163">
                  <c:v>1.1896455735026825</c:v>
                </c:pt>
                <c:pt idx="164">
                  <c:v>1.2036300463040965</c:v>
                </c:pt>
                <c:pt idx="165">
                  <c:v>1.2175228580174413</c:v>
                </c:pt>
                <c:pt idx="166">
                  <c:v>1.2313229506513166</c:v>
                </c:pt>
                <c:pt idx="167">
                  <c:v>1.245029273275239</c:v>
                </c:pt>
                <c:pt idx="168">
                  <c:v>1.2586407820996748</c:v>
                </c:pt>
                <c:pt idx="169">
                  <c:v>1.2721564405555279</c:v>
                </c:pt>
                <c:pt idx="170">
                  <c:v>1.2855752193730785</c:v>
                </c:pt>
                <c:pt idx="171">
                  <c:v>1.2988960966603673</c:v>
                </c:pt>
                <c:pt idx="172">
                  <c:v>1.3121180579810146</c:v>
                </c:pt>
                <c:pt idx="173">
                  <c:v>1.325240096431475</c:v>
                </c:pt>
                <c:pt idx="174">
                  <c:v>1.3382612127177165</c:v>
                </c:pt>
                <c:pt idx="175">
                  <c:v>1.3511804152313205</c:v>
                </c:pt>
                <c:pt idx="176">
                  <c:v>1.363996720124997</c:v>
                </c:pt>
                <c:pt idx="177">
                  <c:v>1.3767091513875078</c:v>
                </c:pt>
                <c:pt idx="178">
                  <c:v>1.3893167409179945</c:v>
                </c:pt>
                <c:pt idx="179">
                  <c:v>1.4018185285997018</c:v>
                </c:pt>
                <c:pt idx="180">
                  <c:v>1.4142135623730949</c:v>
                </c:pt>
              </c:numCache>
            </c:numRef>
          </c:yVal>
          <c:smooth val="0"/>
          <c:extLst>
            <c:ext xmlns:c16="http://schemas.microsoft.com/office/drawing/2014/chart" uri="{C3380CC4-5D6E-409C-BE32-E72D297353CC}">
              <c16:uniqueId val="{00000003-CB0E-4773-BDB7-A85D0E0F3603}"/>
            </c:ext>
          </c:extLst>
        </c:ser>
        <c:dLbls>
          <c:showLegendKey val="0"/>
          <c:showVal val="0"/>
          <c:showCatName val="0"/>
          <c:showSerName val="0"/>
          <c:showPercent val="0"/>
          <c:showBubbleSize val="0"/>
        </c:dLbls>
        <c:axId val="431494144"/>
        <c:axId val="431498736"/>
      </c:scatterChart>
      <c:valAx>
        <c:axId val="431494144"/>
        <c:scaling>
          <c:orientation val="minMax"/>
          <c:max val="90"/>
          <c:min val="-90"/>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Couch</a:t>
                </a:r>
                <a:r>
                  <a:rPr lang="en-US" sz="2000" baseline="0" dirty="0"/>
                  <a:t> Rotation [</a:t>
                </a:r>
                <a:r>
                  <a:rPr lang="en-US" sz="2000" baseline="0" dirty="0">
                    <a:latin typeface="Calibri" panose="020F0502020204030204" pitchFamily="34" charset="0"/>
                  </a:rPr>
                  <a:t>°</a:t>
                </a:r>
                <a:r>
                  <a:rPr lang="en-US" sz="2000" baseline="0" dirty="0"/>
                  <a:t>]</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1498736"/>
        <c:crosses val="autoZero"/>
        <c:crossBetween val="midCat"/>
        <c:majorUnit val="30"/>
      </c:valAx>
      <c:valAx>
        <c:axId val="431498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MAG RTD</a:t>
                </a:r>
                <a:r>
                  <a:rPr lang="en-US" sz="1800" baseline="0" dirty="0"/>
                  <a:t> (rotation</a:t>
                </a:r>
                <a:r>
                  <a:rPr lang="en-US" sz="1800" dirty="0"/>
                  <a:t> walkout) [mm]</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149414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44C00C9-A371-4B6A-9EB4-02E5792537A9}" type="datetimeFigureOut">
              <a:rPr lang="en-GB" smtClean="0"/>
              <a:t>23/01/2020</a:t>
            </a:fld>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759FC673-2B7E-4E6F-940A-72D949DD70AB}" type="slidenum">
              <a:rPr lang="en-GB" smtClean="0"/>
              <a:t>‹#›</a:t>
            </a:fld>
            <a:endParaRPr lang="en-GB"/>
          </a:p>
        </p:txBody>
      </p:sp>
    </p:spTree>
    <p:extLst>
      <p:ext uri="{BB962C8B-B14F-4D97-AF65-F5344CB8AC3E}">
        <p14:creationId xmlns:p14="http://schemas.microsoft.com/office/powerpoint/2010/main" val="2372976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0E1DD31-3B3D-455A-911C-83F9E264B476}" type="datetimeFigureOut">
              <a:rPr lang="en-GB" smtClean="0"/>
              <a:t>23/01/2020</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80EEF3A-7049-471C-AD4D-A09EFEFEE0A3}" type="slidenum">
              <a:rPr lang="en-GB" smtClean="0"/>
              <a:t>‹#›</a:t>
            </a:fld>
            <a:endParaRPr lang="en-GB"/>
          </a:p>
        </p:txBody>
      </p:sp>
    </p:spTree>
    <p:extLst>
      <p:ext uri="{BB962C8B-B14F-4D97-AF65-F5344CB8AC3E}">
        <p14:creationId xmlns:p14="http://schemas.microsoft.com/office/powerpoint/2010/main" val="115977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0EEF3A-7049-471C-AD4D-A09EFEFEE0A3}" type="slidenum">
              <a:rPr lang="en-GB" smtClean="0"/>
              <a:t>1</a:t>
            </a:fld>
            <a:endParaRPr lang="en-GB"/>
          </a:p>
        </p:txBody>
      </p:sp>
    </p:spTree>
    <p:extLst>
      <p:ext uri="{BB962C8B-B14F-4D97-AF65-F5344CB8AC3E}">
        <p14:creationId xmlns:p14="http://schemas.microsoft.com/office/powerpoint/2010/main" val="133153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13</a:t>
            </a:fld>
            <a:endParaRPr lang="en-GB" dirty="0"/>
          </a:p>
        </p:txBody>
      </p:sp>
    </p:spTree>
    <p:extLst>
      <p:ext uri="{BB962C8B-B14F-4D97-AF65-F5344CB8AC3E}">
        <p14:creationId xmlns:p14="http://schemas.microsoft.com/office/powerpoint/2010/main" val="55716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14</a:t>
            </a:fld>
            <a:endParaRPr lang="en-GB" dirty="0"/>
          </a:p>
        </p:txBody>
      </p:sp>
    </p:spTree>
    <p:extLst>
      <p:ext uri="{BB962C8B-B14F-4D97-AF65-F5344CB8AC3E}">
        <p14:creationId xmlns:p14="http://schemas.microsoft.com/office/powerpoint/2010/main" val="241077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15</a:t>
            </a:fld>
            <a:endParaRPr lang="en-GB" dirty="0"/>
          </a:p>
        </p:txBody>
      </p:sp>
    </p:spTree>
    <p:extLst>
      <p:ext uri="{BB962C8B-B14F-4D97-AF65-F5344CB8AC3E}">
        <p14:creationId xmlns:p14="http://schemas.microsoft.com/office/powerpoint/2010/main" val="770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16</a:t>
            </a:fld>
            <a:endParaRPr lang="en-GB" dirty="0"/>
          </a:p>
        </p:txBody>
      </p:sp>
    </p:spTree>
    <p:extLst>
      <p:ext uri="{BB962C8B-B14F-4D97-AF65-F5344CB8AC3E}">
        <p14:creationId xmlns:p14="http://schemas.microsoft.com/office/powerpoint/2010/main" val="222451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17</a:t>
            </a:fld>
            <a:endParaRPr lang="en-GB" dirty="0"/>
          </a:p>
        </p:txBody>
      </p:sp>
    </p:spTree>
    <p:extLst>
      <p:ext uri="{BB962C8B-B14F-4D97-AF65-F5344CB8AC3E}">
        <p14:creationId xmlns:p14="http://schemas.microsoft.com/office/powerpoint/2010/main" val="17090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454B0B7-774B-4BD8-A268-FA13E02FB8BA}" type="slidenum">
              <a:rPr lang="en-GB" smtClean="0"/>
              <a:pPr/>
              <a:t>18</a:t>
            </a:fld>
            <a:endParaRPr lang="en-GB" dirty="0"/>
          </a:p>
        </p:txBody>
      </p:sp>
    </p:spTree>
    <p:extLst>
      <p:ext uri="{BB962C8B-B14F-4D97-AF65-F5344CB8AC3E}">
        <p14:creationId xmlns:p14="http://schemas.microsoft.com/office/powerpoint/2010/main" val="1631862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19</a:t>
            </a:fld>
            <a:endParaRPr lang="en-GB" dirty="0"/>
          </a:p>
        </p:txBody>
      </p:sp>
    </p:spTree>
    <p:extLst>
      <p:ext uri="{BB962C8B-B14F-4D97-AF65-F5344CB8AC3E}">
        <p14:creationId xmlns:p14="http://schemas.microsoft.com/office/powerpoint/2010/main" val="389344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a:t>
            </a:r>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20</a:t>
            </a:fld>
            <a:endParaRPr lang="en-GB" dirty="0"/>
          </a:p>
        </p:txBody>
      </p:sp>
    </p:spTree>
    <p:extLst>
      <p:ext uri="{BB962C8B-B14F-4D97-AF65-F5344CB8AC3E}">
        <p14:creationId xmlns:p14="http://schemas.microsoft.com/office/powerpoint/2010/main" val="108386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New slide</a:t>
            </a:r>
          </a:p>
        </p:txBody>
      </p:sp>
      <p:sp>
        <p:nvSpPr>
          <p:cNvPr id="4" name="Slide Number Placeholder 3"/>
          <p:cNvSpPr>
            <a:spLocks noGrp="1"/>
          </p:cNvSpPr>
          <p:nvPr>
            <p:ph type="sldNum" sz="quarter" idx="10"/>
          </p:nvPr>
        </p:nvSpPr>
        <p:spPr/>
        <p:txBody>
          <a:bodyPr/>
          <a:lstStyle/>
          <a:p>
            <a:fld id="{E454B0B7-774B-4BD8-A268-FA13E02FB8BA}" type="slidenum">
              <a:rPr lang="en-GB" smtClean="0"/>
              <a:pPr/>
              <a:t>21</a:t>
            </a:fld>
            <a:endParaRPr lang="en-GB" dirty="0"/>
          </a:p>
        </p:txBody>
      </p:sp>
    </p:spTree>
    <p:extLst>
      <p:ext uri="{BB962C8B-B14F-4D97-AF65-F5344CB8AC3E}">
        <p14:creationId xmlns:p14="http://schemas.microsoft.com/office/powerpoint/2010/main" val="178504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8">
              <a:defRPr/>
            </a:pPr>
            <a:endParaRPr lang="en-GB" dirty="0">
              <a:solidFill>
                <a:prstClr val="black"/>
              </a:solidFill>
            </a:endParaRPr>
          </a:p>
        </p:txBody>
      </p:sp>
      <p:sp>
        <p:nvSpPr>
          <p:cNvPr id="4" name="Slide Number Placeholder 3"/>
          <p:cNvSpPr>
            <a:spLocks noGrp="1"/>
          </p:cNvSpPr>
          <p:nvPr>
            <p:ph type="sldNum" sz="quarter" idx="10"/>
          </p:nvPr>
        </p:nvSpPr>
        <p:spPr/>
        <p:txBody>
          <a:bodyPr/>
          <a:lstStyle/>
          <a:p>
            <a:fld id="{E454B0B7-774B-4BD8-A268-FA13E02FB8BA}" type="slidenum">
              <a:rPr lang="en-GB" smtClean="0"/>
              <a:pPr/>
              <a:t>22</a:t>
            </a:fld>
            <a:endParaRPr lang="en-GB"/>
          </a:p>
        </p:txBody>
      </p:sp>
    </p:spTree>
    <p:extLst>
      <p:ext uri="{BB962C8B-B14F-4D97-AF65-F5344CB8AC3E}">
        <p14:creationId xmlns:p14="http://schemas.microsoft.com/office/powerpoint/2010/main" val="1791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a:t>
            </a:r>
            <a:r>
              <a:rPr lang="de-DE" baseline="0" dirty="0"/>
              <a:t> kopieren von </a:t>
            </a:r>
            <a:r>
              <a:rPr lang="de-DE" baseline="0" dirty="0" err="1"/>
              <a:t>sales</a:t>
            </a:r>
            <a:r>
              <a:rPr lang="de-DE" baseline="0" dirty="0"/>
              <a:t> </a:t>
            </a:r>
            <a:r>
              <a:rPr lang="de-DE" baseline="0" dirty="0" err="1"/>
              <a:t>presenation</a:t>
            </a:r>
            <a:endParaRPr lang="en-GB" dirty="0"/>
          </a:p>
        </p:txBody>
      </p:sp>
      <p:sp>
        <p:nvSpPr>
          <p:cNvPr id="4" name="Foliennummernplatzhalter 3"/>
          <p:cNvSpPr>
            <a:spLocks noGrp="1"/>
          </p:cNvSpPr>
          <p:nvPr>
            <p:ph type="sldNum" sz="quarter" idx="10"/>
          </p:nvPr>
        </p:nvSpPr>
        <p:spPr/>
        <p:txBody>
          <a:bodyPr/>
          <a:lstStyle/>
          <a:p>
            <a:fld id="{F80EEF3A-7049-471C-AD4D-A09EFEFEE0A3}" type="slidenum">
              <a:rPr lang="en-GB" smtClean="0"/>
              <a:t>2</a:t>
            </a:fld>
            <a:endParaRPr lang="en-GB"/>
          </a:p>
        </p:txBody>
      </p:sp>
    </p:spTree>
    <p:extLst>
      <p:ext uri="{BB962C8B-B14F-4D97-AF65-F5344CB8AC3E}">
        <p14:creationId xmlns:p14="http://schemas.microsoft.com/office/powerpoint/2010/main" val="332316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992188" y="768350"/>
            <a:ext cx="5114925" cy="3836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2467" name="Notes Placeholder 2"/>
          <p:cNvSpPr>
            <a:spLocks noGrp="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en-US" dirty="0"/>
              <a:t>Three question for audience!</a:t>
            </a:r>
          </a:p>
          <a:p>
            <a:pPr eaLnBrk="1" hangingPunct="1">
              <a:spcBef>
                <a:spcPct val="0"/>
              </a:spcBef>
            </a:pPr>
            <a:r>
              <a:rPr lang="fi-FI" altLang="en-US" dirty="0"/>
              <a:t>-What are the applications of these you find interesting?</a:t>
            </a:r>
            <a:endParaRPr lang="en-GB" altLang="en-US" dirty="0"/>
          </a:p>
        </p:txBody>
      </p:sp>
      <p:sp>
        <p:nvSpPr>
          <p:cNvPr id="62468" name="Slide Number Placeholder 3"/>
          <p:cNvSpPr>
            <a:spLocks noGrp="1"/>
          </p:cNvSpPr>
          <p:nvPr>
            <p:ph type="sldNum" sz="quarter" idx="5"/>
          </p:nvPr>
        </p:nvSpPr>
        <p:spPr bwMode="auto">
          <a:xfrm>
            <a:off x="4021138" y="9721850"/>
            <a:ext cx="3076575" cy="51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B67E1F-58FA-4803-92A3-375A2BEF6172}" type="slidenum">
              <a:rPr lang="en-GB" altLang="en-US"/>
              <a:pPr/>
              <a:t>23</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xfrm>
            <a:off x="992188" y="768350"/>
            <a:ext cx="5114925" cy="3836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9635" name="Notes Placeholder 2"/>
          <p:cNvSpPr>
            <a:spLocks noGrp="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300" dirty="0">
                <a:solidFill>
                  <a:srgbClr val="808080"/>
                </a:solidFill>
              </a:rPr>
              <a:t>1 </a:t>
            </a:r>
            <a:r>
              <a:rPr lang="en-GB" altLang="en-US" sz="1300" dirty="0" err="1">
                <a:solidFill>
                  <a:srgbClr val="808080"/>
                </a:solidFill>
              </a:rPr>
              <a:t>Wiant</a:t>
            </a:r>
            <a:r>
              <a:rPr lang="en-GB" altLang="en-US" sz="1300" dirty="0">
                <a:solidFill>
                  <a:srgbClr val="808080"/>
                </a:solidFill>
              </a:rPr>
              <a:t> et al. The Accuracy of AlignRT Guided Set-Up for Whole Breast and </a:t>
            </a:r>
            <a:r>
              <a:rPr lang="en-GB" altLang="en-US" sz="1300" dirty="0" err="1">
                <a:solidFill>
                  <a:srgbClr val="808080"/>
                </a:solidFill>
              </a:rPr>
              <a:t>Chestwall</a:t>
            </a:r>
            <a:r>
              <a:rPr lang="en-GB" altLang="en-US" sz="1300" dirty="0">
                <a:solidFill>
                  <a:srgbClr val="808080"/>
                </a:solidFill>
              </a:rPr>
              <a:t> Irradiation, AAPM Abstract  SU-D-213CD-2 2012</a:t>
            </a:r>
          </a:p>
          <a:p>
            <a:pPr eaLnBrk="1" hangingPunct="1">
              <a:spcBef>
                <a:spcPct val="0"/>
              </a:spcBef>
            </a:pPr>
            <a:r>
              <a:rPr lang="en-GB" altLang="en-US" sz="1300" dirty="0">
                <a:solidFill>
                  <a:srgbClr val="808080"/>
                </a:solidFill>
              </a:rPr>
              <a:t>2 Chang et al. Video surface image guidance for external beam partial breast irradiation. </a:t>
            </a:r>
            <a:r>
              <a:rPr lang="en-GB" altLang="en-US" sz="1300" dirty="0" err="1">
                <a:solidFill>
                  <a:srgbClr val="808080"/>
                </a:solidFill>
              </a:rPr>
              <a:t>Pract</a:t>
            </a:r>
            <a:r>
              <a:rPr lang="en-GB" altLang="en-US" sz="1300" dirty="0">
                <a:solidFill>
                  <a:srgbClr val="808080"/>
                </a:solidFill>
              </a:rPr>
              <a:t> </a:t>
            </a:r>
            <a:r>
              <a:rPr lang="en-GB" altLang="en-US" sz="1300" dirty="0" err="1">
                <a:solidFill>
                  <a:srgbClr val="808080"/>
                </a:solidFill>
              </a:rPr>
              <a:t>Radiat</a:t>
            </a:r>
            <a:r>
              <a:rPr lang="en-GB" altLang="en-US" sz="1300" dirty="0">
                <a:solidFill>
                  <a:srgbClr val="808080"/>
                </a:solidFill>
              </a:rPr>
              <a:t> Oncol. 2012 Apr-Jun;2(2):97-105.</a:t>
            </a:r>
          </a:p>
          <a:p>
            <a:pPr eaLnBrk="1" hangingPunct="1">
              <a:spcBef>
                <a:spcPct val="0"/>
              </a:spcBef>
            </a:pPr>
            <a:r>
              <a:rPr lang="en-GB" altLang="en-US" sz="1300" dirty="0">
                <a:solidFill>
                  <a:srgbClr val="808080"/>
                </a:solidFill>
              </a:rPr>
              <a:t>3 </a:t>
            </a:r>
            <a:r>
              <a:rPr lang="en-GB" altLang="en-US" sz="1300" dirty="0" err="1">
                <a:solidFill>
                  <a:srgbClr val="808080"/>
                </a:solidFill>
              </a:rPr>
              <a:t>Magnelli</a:t>
            </a:r>
            <a:r>
              <a:rPr lang="en-GB" altLang="en-US" sz="1300" dirty="0">
                <a:solidFill>
                  <a:srgbClr val="808080"/>
                </a:solidFill>
              </a:rPr>
              <a:t> et al. Clinical Evaluation of a Three-Dimensional Optical Surface Based Imaging Device for Breast Treatment Setup. AAPM Abstract SU-E-J-77 2012</a:t>
            </a:r>
          </a:p>
          <a:p>
            <a:pPr eaLnBrk="1" hangingPunct="1">
              <a:lnSpc>
                <a:spcPct val="120000"/>
              </a:lnSpc>
              <a:spcBef>
                <a:spcPct val="0"/>
              </a:spcBef>
            </a:pPr>
            <a:r>
              <a:rPr lang="en-GB" altLang="en-US" sz="1300" dirty="0">
                <a:solidFill>
                  <a:srgbClr val="808080"/>
                </a:solidFill>
              </a:rPr>
              <a:t>4 </a:t>
            </a:r>
            <a:r>
              <a:rPr lang="en-US" altLang="en-US" sz="1300" dirty="0">
                <a:solidFill>
                  <a:srgbClr val="808080"/>
                </a:solidFill>
              </a:rPr>
              <a:t>O’Connor et al. </a:t>
            </a:r>
            <a:r>
              <a:rPr lang="en-GB" altLang="en-US" sz="1300" dirty="0">
                <a:solidFill>
                  <a:srgbClr val="808080"/>
                </a:solidFill>
              </a:rPr>
              <a:t>A Review of the Magnitude of Patient Imaging Shifts in Relation to Departmental Policy Changes. AAPM Abstract SU-E-J-16 2014</a:t>
            </a:r>
            <a:endParaRPr lang="en-GB" altLang="en-US" sz="1300" i="1" dirty="0">
              <a:solidFill>
                <a:srgbClr val="808080"/>
              </a:solidFill>
            </a:endParaRPr>
          </a:p>
          <a:p>
            <a:pPr eaLnBrk="1" hangingPunct="1">
              <a:spcBef>
                <a:spcPct val="0"/>
              </a:spcBef>
            </a:pPr>
            <a:endParaRPr lang="en-GB" altLang="en-US" dirty="0"/>
          </a:p>
        </p:txBody>
      </p:sp>
      <p:sp>
        <p:nvSpPr>
          <p:cNvPr id="69636" name="Slide Number Placeholder 3"/>
          <p:cNvSpPr>
            <a:spLocks noGrp="1"/>
          </p:cNvSpPr>
          <p:nvPr>
            <p:ph type="sldNum" sz="quarter" idx="5"/>
          </p:nvPr>
        </p:nvSpPr>
        <p:spPr bwMode="auto">
          <a:xfrm>
            <a:off x="4021138" y="9721850"/>
            <a:ext cx="3076575" cy="51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AD5547-0874-4A18-B9E3-9819578B8644}" type="slidenum">
              <a:rPr lang="en-GB" altLang="en-US"/>
              <a:pPr/>
              <a:t>24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47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4912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7</a:t>
            </a:fld>
            <a:endParaRPr lang="en-GB" dirty="0"/>
          </a:p>
        </p:txBody>
      </p:sp>
    </p:spTree>
    <p:extLst>
      <p:ext uri="{BB962C8B-B14F-4D97-AF65-F5344CB8AC3E}">
        <p14:creationId xmlns:p14="http://schemas.microsoft.com/office/powerpoint/2010/main" val="253838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8">
              <a:defRPr/>
            </a:pPr>
            <a:endParaRPr lang="en-GB" dirty="0">
              <a:solidFill>
                <a:prstClr val="black"/>
              </a:solidFill>
            </a:endParaRPr>
          </a:p>
        </p:txBody>
      </p:sp>
      <p:sp>
        <p:nvSpPr>
          <p:cNvPr id="4" name="Slide Number Placeholder 3"/>
          <p:cNvSpPr>
            <a:spLocks noGrp="1"/>
          </p:cNvSpPr>
          <p:nvPr>
            <p:ph type="sldNum" sz="quarter" idx="10"/>
          </p:nvPr>
        </p:nvSpPr>
        <p:spPr/>
        <p:txBody>
          <a:bodyPr/>
          <a:lstStyle/>
          <a:p>
            <a:fld id="{E454B0B7-774B-4BD8-A268-FA13E02FB8BA}" type="slidenum">
              <a:rPr lang="en-GB" smtClean="0"/>
              <a:pPr/>
              <a:t>8</a:t>
            </a:fld>
            <a:endParaRPr lang="en-GB"/>
          </a:p>
        </p:txBody>
      </p:sp>
    </p:spTree>
    <p:extLst>
      <p:ext uri="{BB962C8B-B14F-4D97-AF65-F5344CB8AC3E}">
        <p14:creationId xmlns:p14="http://schemas.microsoft.com/office/powerpoint/2010/main" val="94894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9</a:t>
            </a:fld>
            <a:endParaRPr lang="en-GB" dirty="0"/>
          </a:p>
        </p:txBody>
      </p:sp>
    </p:spTree>
    <p:extLst>
      <p:ext uri="{BB962C8B-B14F-4D97-AF65-F5344CB8AC3E}">
        <p14:creationId xmlns:p14="http://schemas.microsoft.com/office/powerpoint/2010/main" val="153485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454B0B7-774B-4BD8-A268-FA13E02FB8BA}" type="slidenum">
              <a:rPr lang="en-GB" smtClean="0"/>
              <a:pPr/>
              <a:t>10</a:t>
            </a:fld>
            <a:endParaRPr lang="en-GB" dirty="0"/>
          </a:p>
        </p:txBody>
      </p:sp>
    </p:spTree>
    <p:extLst>
      <p:ext uri="{BB962C8B-B14F-4D97-AF65-F5344CB8AC3E}">
        <p14:creationId xmlns:p14="http://schemas.microsoft.com/office/powerpoint/2010/main" val="90074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(MAG offset)  = 2 * x * sin (theta ./ 2) where theta is angle from red to orange, around yellow</a:t>
            </a:r>
          </a:p>
        </p:txBody>
      </p:sp>
      <p:sp>
        <p:nvSpPr>
          <p:cNvPr id="4" name="Slide Number Placeholder 3"/>
          <p:cNvSpPr>
            <a:spLocks noGrp="1"/>
          </p:cNvSpPr>
          <p:nvPr>
            <p:ph type="sldNum" sz="quarter" idx="10"/>
          </p:nvPr>
        </p:nvSpPr>
        <p:spPr/>
        <p:txBody>
          <a:bodyPr/>
          <a:lstStyle/>
          <a:p>
            <a:fld id="{EE97D6D6-059A-4874-9D30-C3CB6920B762}" type="slidenum">
              <a:rPr lang="en-US" smtClean="0"/>
              <a:t>11</a:t>
            </a:fld>
            <a:endParaRPr lang="en-US" dirty="0"/>
          </a:p>
        </p:txBody>
      </p:sp>
    </p:spTree>
    <p:extLst>
      <p:ext uri="{BB962C8B-B14F-4D97-AF65-F5344CB8AC3E}">
        <p14:creationId xmlns:p14="http://schemas.microsoft.com/office/powerpoint/2010/main" val="398760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100">
                <a:solidFill>
                  <a:srgbClr val="17477F"/>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85800" y="3717032"/>
            <a:ext cx="6400800" cy="1752600"/>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Slide Number Placeholder 7"/>
          <p:cNvSpPr>
            <a:spLocks noGrp="1"/>
          </p:cNvSpPr>
          <p:nvPr>
            <p:ph type="sldNum" sz="quarter" idx="4"/>
          </p:nvPr>
        </p:nvSpPr>
        <p:spPr>
          <a:xfrm>
            <a:off x="8252460" y="6356351"/>
            <a:ext cx="434340" cy="365125"/>
          </a:xfrm>
          <a:prstGeom prst="rect">
            <a:avLst/>
          </a:prstGeom>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spTree>
    <p:extLst>
      <p:ext uri="{BB962C8B-B14F-4D97-AF65-F5344CB8AC3E}">
        <p14:creationId xmlns:p14="http://schemas.microsoft.com/office/powerpoint/2010/main" val="237294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1798320"/>
            <a:ext cx="5486400" cy="292925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7"/>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spTree>
    <p:extLst>
      <p:ext uri="{BB962C8B-B14F-4D97-AF65-F5344CB8AC3E}">
        <p14:creationId xmlns:p14="http://schemas.microsoft.com/office/powerpoint/2010/main" val="229608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091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1"/>
            <a:ext cx="2133600" cy="365125"/>
          </a:xfrm>
          <a:prstGeom prst="rect">
            <a:avLst/>
          </a:prstGeom>
        </p:spPr>
        <p:txBody>
          <a:bodyPr/>
          <a:lstStyle/>
          <a:p>
            <a:fld id="{A6C6E6B3-9CA2-AA45-8C03-66ED6BC9EFF0}" type="datetimeFigureOut">
              <a:rPr lang="en-US" smtClean="0"/>
              <a:t>1/23/2020</a:t>
            </a:fld>
            <a:endParaRPr lang="en-US"/>
          </a:p>
        </p:txBody>
      </p:sp>
    </p:spTree>
    <p:extLst>
      <p:ext uri="{BB962C8B-B14F-4D97-AF65-F5344CB8AC3E}">
        <p14:creationId xmlns:p14="http://schemas.microsoft.com/office/powerpoint/2010/main" val="213537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685800" y="3717032"/>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4592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p:txBody>
      </p:sp>
    </p:spTree>
    <p:extLst>
      <p:ext uri="{BB962C8B-B14F-4D97-AF65-F5344CB8AC3E}">
        <p14:creationId xmlns:p14="http://schemas.microsoft.com/office/powerpoint/2010/main" val="1830112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Shape 470"/>
          <p:cNvSpPr/>
          <p:nvPr userDrawn="1"/>
        </p:nvSpPr>
        <p:spPr>
          <a:xfrm>
            <a:off x="1169988" y="6396038"/>
            <a:ext cx="5767387" cy="461962"/>
          </a:xfrm>
          <a:prstGeom prst="rect">
            <a:avLst/>
          </a:prstGeom>
          <a:ln w="12700">
            <a:miter lim="400000"/>
          </a:ln>
          <a:extLst>
            <a:ext uri="{C572A759-6A51-4108-AA02-DFA0A04FC94B}"/>
          </a:extLst>
        </p:spPr>
        <p:txBody>
          <a:bodyPr lIns="45719" rIns="45719">
            <a:spAutoFit/>
          </a:bodyPr>
          <a:lstStyle>
            <a:lvl1pPr>
              <a:defRPr sz="700"/>
            </a:lvl1pPr>
          </a:lstStyle>
          <a:p>
            <a:pPr algn="ctr" eaLnBrk="1" fontAlgn="auto" hangingPunct="1">
              <a:spcBef>
                <a:spcPts val="0"/>
              </a:spcBef>
              <a:spcAft>
                <a:spcPts val="0"/>
              </a:spcAft>
              <a:defRPr sz="1800"/>
            </a:pPr>
            <a:r>
              <a:rPr sz="800" dirty="0">
                <a:solidFill>
                  <a:srgbClr val="808080"/>
                </a:solidFill>
                <a:latin typeface="Arial" panose="020B0604020202020204" pitchFamily="34" charset="0"/>
                <a:cs typeface="Arial" panose="020B0604020202020204" pitchFamily="34" charset="0"/>
              </a:rPr>
              <a:t>These customer quotes report on clinical use and performance of Vision RT products by independent users. These have not been validated by Vision RT and thus are not endorsed by Vision RT. Users of Vision RT’s products should develop and validate their own workflows consistent with clinical practice within their facility. </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solidFill>
            <a:srgbClr val="CBDAE4"/>
          </a:solidFill>
        </p:spPr>
        <p:txBody>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9609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4575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24744"/>
            <a:ext cx="4038600" cy="500142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24744"/>
            <a:ext cx="4038600" cy="5001419"/>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6013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24744"/>
            <a:ext cx="8229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sz="half" idx="10"/>
          </p:nvPr>
        </p:nvSpPr>
        <p:spPr>
          <a:xfrm>
            <a:off x="457200" y="3761805"/>
            <a:ext cx="8229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046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24744"/>
            <a:ext cx="4038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24744"/>
            <a:ext cx="4038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sz="half" idx="10"/>
          </p:nvPr>
        </p:nvSpPr>
        <p:spPr>
          <a:xfrm>
            <a:off x="457200" y="3761805"/>
            <a:ext cx="4038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1"/>
          </p:nvPr>
        </p:nvSpPr>
        <p:spPr>
          <a:xfrm>
            <a:off x="4648200" y="3761805"/>
            <a:ext cx="4038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6761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557213" indent="-214313">
              <a:buClr>
                <a:schemeClr val="accent1"/>
              </a:buClr>
              <a:buFont typeface="Arial"/>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7"/>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cxnSp>
        <p:nvCxnSpPr>
          <p:cNvPr id="5" name="Straight Connector 4"/>
          <p:cNvCxnSpPr/>
          <p:nvPr userDrawn="1"/>
        </p:nvCxnSpPr>
        <p:spPr>
          <a:xfrm>
            <a:off x="167640" y="223520"/>
            <a:ext cx="0" cy="65024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125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24744"/>
            <a:ext cx="4040188"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44824"/>
            <a:ext cx="4040188" cy="4281339"/>
          </a:xfrm>
        </p:spPr>
        <p:txBody>
          <a:bodyPr>
            <a:normAutofit/>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124744"/>
            <a:ext cx="4041775"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4281339"/>
          </a:xfrm>
        </p:spPr>
        <p:txBody>
          <a:bodyPr>
            <a:normAutofit/>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03769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9675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036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412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85918" y="1142984"/>
            <a:ext cx="5486400" cy="3227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85918" y="513874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8FF899-6E1C-45A7-90A3-41AB947DAD81}" type="datetimeFigureOut">
              <a:rPr lang="en-US" smtClean="0"/>
              <a:pPr/>
              <a:t>1/23/2020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2480604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el 3">
            <a:extLst>
              <a:ext uri="{FF2B5EF4-FFF2-40B4-BE49-F238E27FC236}">
                <a16:creationId xmlns:a16="http://schemas.microsoft.com/office/drawing/2014/main" id="{BBA978A7-B0E8-49DF-8B4F-8DE70F6C626B}"/>
              </a:ext>
            </a:extLst>
          </p:cNvPr>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363131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24744"/>
            <a:ext cx="8229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sz="half" idx="10"/>
          </p:nvPr>
        </p:nvSpPr>
        <p:spPr>
          <a:xfrm>
            <a:off x="457200" y="3761805"/>
            <a:ext cx="8229600" cy="2483871"/>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58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solidFill>
            <a:srgbClr val="CBDAE4"/>
          </a:solidFill>
        </p:spPr>
        <p:txBody>
          <a:bodyPr/>
          <a:lstStyle>
            <a:lvl1pPr marL="0" indent="0">
              <a:buNone/>
              <a:defRPr/>
            </a:lvl1pPr>
            <a:lvl2pPr marL="557213" indent="-214313">
              <a:buClr>
                <a:schemeClr val="accent1"/>
              </a:buClr>
              <a:buFont typeface="Arial"/>
              <a:buChar cha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hape 470"/>
          <p:cNvSpPr/>
          <p:nvPr userDrawn="1"/>
        </p:nvSpPr>
        <p:spPr>
          <a:xfrm>
            <a:off x="3116580" y="6294121"/>
            <a:ext cx="4351020" cy="441959"/>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nchor="ctr" anchorCtr="0">
            <a:noAutofit/>
          </a:bodyPr>
          <a:lstStyle>
            <a:lvl1pPr>
              <a:defRPr sz="700"/>
            </a:lvl1pPr>
          </a:lstStyle>
          <a:p>
            <a:pPr lvl="0" algn="l">
              <a:defRPr sz="1800"/>
            </a:pPr>
            <a:r>
              <a:rPr sz="600" dirty="0">
                <a:solidFill>
                  <a:srgbClr val="FFFFFF"/>
                </a:solidFill>
                <a:latin typeface="Arial" panose="020B0604020202020204" pitchFamily="34" charset="0"/>
                <a:cs typeface="Arial" panose="020B0604020202020204" pitchFamily="34" charset="0"/>
              </a:rPr>
              <a:t>These customer quotes report on clinical use and performance of Vision RT products by independent users. These have not been validated by Vision RT and thus are not endorsed by Vision RT. Users of Vision RT’s products should develop and validate their own workflows consistent with clinical practice within their facility. </a:t>
            </a:r>
          </a:p>
        </p:txBody>
      </p:sp>
      <p:sp>
        <p:nvSpPr>
          <p:cNvPr id="5" name="Slide Number Placeholder 7"/>
          <p:cNvSpPr>
            <a:spLocks noGrp="1"/>
          </p:cNvSpPr>
          <p:nvPr>
            <p:ph type="sldNum" sz="quarter" idx="4"/>
          </p:nvPr>
        </p:nvSpPr>
        <p:spPr>
          <a:xfrm>
            <a:off x="6553200" y="6356351"/>
            <a:ext cx="2133600" cy="365125"/>
          </a:xfrm>
          <a:prstGeom prst="rect">
            <a:avLst/>
          </a:prstGeom>
          <a:ln>
            <a:noFill/>
          </a:ln>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cxnSp>
        <p:nvCxnSpPr>
          <p:cNvPr id="6" name="Straight Connector 5"/>
          <p:cNvCxnSpPr/>
          <p:nvPr userDrawn="1"/>
        </p:nvCxnSpPr>
        <p:spPr>
          <a:xfrm>
            <a:off x="167640" y="223520"/>
            <a:ext cx="0" cy="65024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57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91920"/>
            <a:ext cx="4038600" cy="4317684"/>
          </a:xfrm>
        </p:spPr>
        <p:txBody>
          <a:bodyPr>
            <a:normAutofit/>
          </a:bodyPr>
          <a:lstStyle>
            <a:lvl1pP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91922"/>
            <a:ext cx="4038600" cy="4317683"/>
          </a:xfrm>
        </p:spPr>
        <p:txBody>
          <a:bodyPr>
            <a:normAutofit/>
          </a:bodyPr>
          <a:lstStyle>
            <a:lvl1pP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a:xfrm>
            <a:off x="167640" y="223520"/>
            <a:ext cx="0" cy="65024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05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20800"/>
            <a:ext cx="8229600" cy="2021840"/>
          </a:xfrm>
        </p:spPr>
        <p:txBody>
          <a:bodyPr>
            <a:normAutofit/>
          </a:bodyPr>
          <a:lstStyle>
            <a:lvl1pP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sz="half" idx="10"/>
          </p:nvPr>
        </p:nvSpPr>
        <p:spPr>
          <a:xfrm>
            <a:off x="457200" y="3515361"/>
            <a:ext cx="8229600" cy="2232477"/>
          </a:xfrm>
        </p:spPr>
        <p:txBody>
          <a:bodyPr>
            <a:normAutofit/>
          </a:bodyPr>
          <a:lstStyle>
            <a:lvl1pP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7"/>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600">
                <a:solidFill>
                  <a:schemeClr val="bg1"/>
                </a:solidFill>
              </a:defRPr>
            </a:lvl1pPr>
          </a:lstStyle>
          <a:p>
            <a:fld id="{697A6C2E-DFA5-BB4C-9730-11F3E4EBCF9C}" type="slidenum">
              <a:rPr lang="en-US" smtClean="0"/>
              <a:pPr/>
              <a:t>‹#›</a:t>
            </a:fld>
            <a:endParaRPr lang="en-US" dirty="0"/>
          </a:p>
        </p:txBody>
      </p:sp>
      <p:cxnSp>
        <p:nvCxnSpPr>
          <p:cNvPr id="7" name="Straight Connector 6"/>
          <p:cNvCxnSpPr/>
          <p:nvPr userDrawn="1"/>
        </p:nvCxnSpPr>
        <p:spPr>
          <a:xfrm>
            <a:off x="167640" y="223520"/>
            <a:ext cx="0" cy="65024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36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10640"/>
            <a:ext cx="4038600" cy="2042160"/>
          </a:xfrm>
        </p:spPr>
        <p:txBody>
          <a:bodyPr>
            <a:normAutofit/>
          </a:bodyPr>
          <a:lstStyle>
            <a:lvl1pP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10640"/>
            <a:ext cx="4038600" cy="2042160"/>
          </a:xfrm>
        </p:spPr>
        <p:txBody>
          <a:bodyPr>
            <a:normAutofit/>
          </a:bodyPr>
          <a:lstStyle>
            <a:lvl1pP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sz="half" idx="10"/>
          </p:nvPr>
        </p:nvSpPr>
        <p:spPr>
          <a:xfrm>
            <a:off x="457200" y="3505201"/>
            <a:ext cx="4038600" cy="2171517"/>
          </a:xfrm>
        </p:spPr>
        <p:txBody>
          <a:bodyPr>
            <a:normAutofit/>
          </a:bodyPr>
          <a:lstStyle>
            <a:lvl1pPr marL="257175" indent="-257175">
              <a:buClr>
                <a:schemeClr val="accent1"/>
              </a:buClr>
              <a:buFont typeface="Arial"/>
              <a:buChar cha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1"/>
          </p:nvPr>
        </p:nvSpPr>
        <p:spPr>
          <a:xfrm>
            <a:off x="4648200" y="3505201"/>
            <a:ext cx="4038600" cy="2171517"/>
          </a:xfrm>
        </p:spPr>
        <p:txBody>
          <a:bodyPr>
            <a:normAutofit/>
          </a:bodyPr>
          <a:lstStyle>
            <a:lvl1pPr>
              <a:defRPr sz="1500"/>
            </a:lvl1pPr>
            <a:lvl2pPr marL="557213" indent="-214313">
              <a:buClr>
                <a:schemeClr val="accent1"/>
              </a:buClr>
              <a:buFont typeface="Arial"/>
              <a:buChar cha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7"/>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cxnSp>
        <p:nvCxnSpPr>
          <p:cNvPr id="8" name="Straight Connector 7"/>
          <p:cNvCxnSpPr/>
          <p:nvPr userDrawn="1"/>
        </p:nvCxnSpPr>
        <p:spPr>
          <a:xfrm>
            <a:off x="167640" y="223520"/>
            <a:ext cx="0" cy="65024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90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53064"/>
            <a:ext cx="4040188" cy="639762"/>
          </a:xfrm>
        </p:spPr>
        <p:txBody>
          <a:bodyPr anchor="ctr"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489200"/>
            <a:ext cx="4040188" cy="3636964"/>
          </a:xfrm>
        </p:spPr>
        <p:txBody>
          <a:bodyPr>
            <a:normAutofit/>
          </a:bodyPr>
          <a:lstStyle>
            <a:lvl1pPr>
              <a:defRPr sz="1500"/>
            </a:lvl1pPr>
            <a:lvl2pPr>
              <a:defRPr sz="150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653064"/>
            <a:ext cx="4041775" cy="639762"/>
          </a:xfrm>
        </p:spPr>
        <p:txBody>
          <a:bodyPr anchor="ctr"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89200"/>
            <a:ext cx="4041775" cy="3636964"/>
          </a:xfrm>
        </p:spPr>
        <p:txBody>
          <a:bodyPr>
            <a:normAutofit/>
          </a:bodyPr>
          <a:lstStyle>
            <a:lvl1pPr>
              <a:defRPr sz="1500"/>
            </a:lvl1pPr>
            <a:lvl2pPr>
              <a:defRPr sz="150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7"/>
          <p:cNvSpPr>
            <a:spLocks noGrp="1"/>
          </p:cNvSpPr>
          <p:nvPr>
            <p:ph type="sldNum" sz="quarter" idx="10"/>
          </p:nvPr>
        </p:nvSpPr>
        <p:spPr>
          <a:xfrm>
            <a:off x="6553200" y="6356351"/>
            <a:ext cx="2133600" cy="365125"/>
          </a:xfrm>
          <a:prstGeom prst="rect">
            <a:avLst/>
          </a:prstGeom>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cxnSp>
        <p:nvCxnSpPr>
          <p:cNvPr id="8" name="Straight Connector 7"/>
          <p:cNvCxnSpPr/>
          <p:nvPr userDrawn="1"/>
        </p:nvCxnSpPr>
        <p:spPr>
          <a:xfrm>
            <a:off x="167640" y="223520"/>
            <a:ext cx="0" cy="65024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12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7"/>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600">
                <a:solidFill>
                  <a:schemeClr val="bg1"/>
                </a:solidFill>
              </a:defRPr>
            </a:lvl1pPr>
          </a:lstStyle>
          <a:p>
            <a:fld id="{697A6C2E-DFA5-BB4C-9730-11F3E4EBCF9C}" type="slidenum">
              <a:rPr lang="en-US" smtClean="0"/>
              <a:pPr/>
              <a:t>‹#›</a:t>
            </a:fld>
            <a:endParaRPr lang="en-US" dirty="0"/>
          </a:p>
        </p:txBody>
      </p:sp>
    </p:spTree>
    <p:extLst>
      <p:ext uri="{BB962C8B-B14F-4D97-AF65-F5344CB8AC3E}">
        <p14:creationId xmlns:p14="http://schemas.microsoft.com/office/powerpoint/2010/main" val="46506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spTree>
    <p:extLst>
      <p:ext uri="{BB962C8B-B14F-4D97-AF65-F5344CB8AC3E}">
        <p14:creationId xmlns:p14="http://schemas.microsoft.com/office/powerpoint/2010/main" val="378030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336" y="326439"/>
            <a:ext cx="7302826" cy="432067"/>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300480"/>
            <a:ext cx="8229600" cy="4683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1425" y="6157016"/>
            <a:ext cx="935227" cy="264981"/>
          </a:xfrm>
          <a:prstGeom prst="rect">
            <a:avLst/>
          </a:prstGeom>
        </p:spPr>
      </p:pic>
      <p:sp>
        <p:nvSpPr>
          <p:cNvPr id="4" name="TextBox 3"/>
          <p:cNvSpPr txBox="1"/>
          <p:nvPr userDrawn="1"/>
        </p:nvSpPr>
        <p:spPr>
          <a:xfrm>
            <a:off x="7715799" y="6446960"/>
            <a:ext cx="790601" cy="184666"/>
          </a:xfrm>
          <a:prstGeom prst="rect">
            <a:avLst/>
          </a:prstGeom>
          <a:noFill/>
        </p:spPr>
        <p:txBody>
          <a:bodyPr wrap="none" rtlCol="0">
            <a:spAutoFit/>
          </a:bodyPr>
          <a:lstStyle/>
          <a:p>
            <a:r>
              <a:rPr lang="en-GB" sz="600" dirty="0">
                <a:solidFill>
                  <a:schemeClr val="bg1"/>
                </a:solidFill>
                <a:latin typeface="Arial" panose="020B0604020202020204" pitchFamily="34" charset="0"/>
                <a:cs typeface="Arial" panose="020B0604020202020204" pitchFamily="34" charset="0"/>
              </a:rPr>
              <a:t>© Vision RT 2019</a:t>
            </a:r>
          </a:p>
        </p:txBody>
      </p:sp>
      <p:sp>
        <p:nvSpPr>
          <p:cNvPr id="8" name="Slide Number Placeholder 7"/>
          <p:cNvSpPr>
            <a:spLocks noGrp="1"/>
          </p:cNvSpPr>
          <p:nvPr>
            <p:ph type="sldNum" sz="quarter" idx="4"/>
          </p:nvPr>
        </p:nvSpPr>
        <p:spPr>
          <a:xfrm>
            <a:off x="8298180" y="6356351"/>
            <a:ext cx="388620" cy="365125"/>
          </a:xfrm>
          <a:prstGeom prst="rect">
            <a:avLst/>
          </a:prstGeom>
        </p:spPr>
        <p:txBody>
          <a:bodyPr vert="horz" lIns="91440" tIns="45720" rIns="91440" bIns="45720" rtlCol="0" anchor="ctr"/>
          <a:lstStyle>
            <a:lvl1pPr algn="r">
              <a:defRPr sz="600">
                <a:solidFill>
                  <a:srgbClr val="FFFFFF"/>
                </a:solidFill>
              </a:defRPr>
            </a:lvl1pPr>
          </a:lstStyle>
          <a:p>
            <a:fld id="{697A6C2E-DFA5-BB4C-9730-11F3E4EBCF9C}" type="slidenum">
              <a:rPr lang="en-US" smtClean="0"/>
              <a:pPr/>
              <a:t>‹#›</a:t>
            </a:fld>
            <a:endParaRPr lang="en-US" dirty="0"/>
          </a:p>
        </p:txBody>
      </p:sp>
      <p:cxnSp>
        <p:nvCxnSpPr>
          <p:cNvPr id="13" name="Straight Connector 12"/>
          <p:cNvCxnSpPr/>
          <p:nvPr userDrawn="1"/>
        </p:nvCxnSpPr>
        <p:spPr>
          <a:xfrm>
            <a:off x="8457739" y="6466703"/>
            <a:ext cx="0" cy="171623"/>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04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60" r:id="rId5"/>
    <p:sldLayoutId id="2147483658" r:id="rId6"/>
    <p:sldLayoutId id="2147483653" r:id="rId7"/>
    <p:sldLayoutId id="2147483654" r:id="rId8"/>
    <p:sldLayoutId id="2147483655" r:id="rId9"/>
    <p:sldLayoutId id="2147483657" r:id="rId10"/>
    <p:sldLayoutId id="2147483667" r:id="rId11"/>
  </p:sldLayoutIdLst>
  <p:txStyles>
    <p:titleStyle>
      <a:lvl1pPr algn="l" defTabSz="685800" rtl="0" eaLnBrk="1" latinLnBrk="0" hangingPunct="1">
        <a:spcBef>
          <a:spcPct val="0"/>
        </a:spcBef>
        <a:buNone/>
        <a:defRPr sz="2100" kern="1200" cap="all" baseline="0">
          <a:solidFill>
            <a:schemeClr val="tx2"/>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rgbClr val="80808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rgbClr val="80808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350" kern="1200">
          <a:solidFill>
            <a:srgbClr val="80808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350" kern="1200">
          <a:solidFill>
            <a:srgbClr val="80808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alphaModFix amt="0"/>
          </a:blip>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2773680" y="0"/>
            <a:ext cx="6370320" cy="6858000"/>
          </a:xfrm>
          <a:prstGeom prst="rect">
            <a:avLst/>
          </a:prstGeom>
          <a:solidFill>
            <a:srgbClr val="EFEE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hteck 8"/>
          <p:cNvSpPr/>
          <p:nvPr userDrawn="1"/>
        </p:nvSpPr>
        <p:spPr>
          <a:xfrm flipH="1">
            <a:off x="-1" y="0"/>
            <a:ext cx="6483625" cy="6858000"/>
          </a:xfrm>
          <a:custGeom>
            <a:avLst/>
            <a:gdLst>
              <a:gd name="connsiteX0" fmla="*/ 0 w 10602657"/>
              <a:gd name="connsiteY0" fmla="*/ 0 h 13716000"/>
              <a:gd name="connsiteX1" fmla="*/ 10602657 w 10602657"/>
              <a:gd name="connsiteY1" fmla="*/ 0 h 13716000"/>
              <a:gd name="connsiteX2" fmla="*/ 10602657 w 10602657"/>
              <a:gd name="connsiteY2" fmla="*/ 13716000 h 13716000"/>
              <a:gd name="connsiteX3" fmla="*/ 0 w 10602657"/>
              <a:gd name="connsiteY3" fmla="*/ 13716000 h 13716000"/>
              <a:gd name="connsiteX4" fmla="*/ 0 w 10602657"/>
              <a:gd name="connsiteY4" fmla="*/ 0 h 13716000"/>
              <a:gd name="connsiteX0" fmla="*/ 359860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3598607 w 14201264"/>
              <a:gd name="connsiteY4" fmla="*/ 0 h 13716000"/>
              <a:gd name="connsiteX0" fmla="*/ 655452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6554527 w 14201264"/>
              <a:gd name="connsiteY4" fmla="*/ 0 h 13716000"/>
              <a:gd name="connsiteX0" fmla="*/ 7679062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7679062 w 14201264"/>
              <a:gd name="connsiteY4" fmla="*/ 0 h 13716000"/>
              <a:gd name="connsiteX0" fmla="*/ 9446187 w 15968389"/>
              <a:gd name="connsiteY0" fmla="*/ 0 h 13716000"/>
              <a:gd name="connsiteX1" fmla="*/ 15968389 w 15968389"/>
              <a:gd name="connsiteY1" fmla="*/ 0 h 13716000"/>
              <a:gd name="connsiteX2" fmla="*/ 15968389 w 15968389"/>
              <a:gd name="connsiteY2" fmla="*/ 13716000 h 13716000"/>
              <a:gd name="connsiteX3" fmla="*/ 0 w 15968389"/>
              <a:gd name="connsiteY3" fmla="*/ 13686503 h 13716000"/>
              <a:gd name="connsiteX4" fmla="*/ 9446187 w 15968389"/>
              <a:gd name="connsiteY4" fmla="*/ 0 h 13716000"/>
              <a:gd name="connsiteX0" fmla="*/ 9381928 w 15904130"/>
              <a:gd name="connsiteY0" fmla="*/ 0 h 13716000"/>
              <a:gd name="connsiteX1" fmla="*/ 15904130 w 15904130"/>
              <a:gd name="connsiteY1" fmla="*/ 0 h 13716000"/>
              <a:gd name="connsiteX2" fmla="*/ 15904130 w 15904130"/>
              <a:gd name="connsiteY2" fmla="*/ 13716000 h 13716000"/>
              <a:gd name="connsiteX3" fmla="*/ 0 w 15904130"/>
              <a:gd name="connsiteY3" fmla="*/ 13716000 h 13716000"/>
              <a:gd name="connsiteX4" fmla="*/ 9381928 w 159041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4130" h="13716000">
                <a:moveTo>
                  <a:pt x="9381928" y="0"/>
                </a:moveTo>
                <a:lnTo>
                  <a:pt x="15904130" y="0"/>
                </a:lnTo>
                <a:lnTo>
                  <a:pt x="15904130" y="13716000"/>
                </a:lnTo>
                <a:lnTo>
                  <a:pt x="0" y="13716000"/>
                </a:lnTo>
                <a:lnTo>
                  <a:pt x="9381928" y="0"/>
                </a:lnTo>
                <a:close/>
              </a:path>
            </a:pathLst>
          </a:custGeom>
          <a:blipFill dpi="0" rotWithShape="0">
            <a:blip r:embed="rId4">
              <a:extLst>
                <a:ext uri="{28A0092B-C50C-407E-A947-70E740481C1C}">
                  <a14:useLocalDpi xmlns:a14="http://schemas.microsoft.com/office/drawing/2010/main" val="0"/>
                </a:ext>
              </a:extLst>
            </a:blip>
            <a:srcRect/>
            <a:stretch>
              <a:fillRect l="-6331" t="-7999" r="-16428" b="-28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charset="0"/>
              <a:ea typeface="Arial" charset="0"/>
              <a:cs typeface="Arial" charset="0"/>
            </a:endParaRPr>
          </a:p>
        </p:txBody>
      </p:sp>
      <p:pic>
        <p:nvPicPr>
          <p:cNvPr id="9" name="Picture 8" descr="VRT Graphic Element.png"/>
          <p:cNvPicPr>
            <a:picLocks noChangeAspect="1"/>
          </p:cNvPicPr>
          <p:nvPr userDrawn="1"/>
        </p:nvPicPr>
        <p:blipFill rotWithShape="1">
          <a:blip r:embed="rId5" cstate="print">
            <a:alphaModFix amt="25000"/>
            <a:extLst>
              <a:ext uri="{28A0092B-C50C-407E-A947-70E740481C1C}">
                <a14:useLocalDpi xmlns:a14="http://schemas.microsoft.com/office/drawing/2010/main" val="0"/>
              </a:ext>
            </a:extLst>
          </a:blip>
          <a:srcRect t="2916" r="12653"/>
          <a:stretch/>
        </p:blipFill>
        <p:spPr>
          <a:xfrm flipH="1">
            <a:off x="0" y="10161"/>
            <a:ext cx="5022617" cy="7340157"/>
          </a:xfrm>
          <a:prstGeom prst="rect">
            <a:avLst/>
          </a:prstGeom>
          <a:noFill/>
        </p:spPr>
      </p:pic>
      <p:pic>
        <p:nvPicPr>
          <p:cNvPr id="13" name="Picture 12" descr="Updated Camera pointed left.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940" t="15511" r="224" b="-1"/>
          <a:stretch/>
        </p:blipFill>
        <p:spPr>
          <a:xfrm rot="454676">
            <a:off x="5902195" y="-231137"/>
            <a:ext cx="3526980" cy="2518095"/>
          </a:xfrm>
          <a:prstGeom prst="rect">
            <a:avLst/>
          </a:prstGeom>
        </p:spPr>
      </p:pic>
      <p:pic>
        <p:nvPicPr>
          <p:cNvPr id="14" name="Picture 13" descr="Vision_RT_PPT_background_coverbeam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7818" y="0"/>
            <a:ext cx="10814858" cy="6858000"/>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233724" y="6019802"/>
            <a:ext cx="1496363" cy="423970"/>
          </a:xfrm>
          <a:prstGeom prst="rect">
            <a:avLst/>
          </a:prstGeom>
        </p:spPr>
      </p:pic>
      <p:sp>
        <p:nvSpPr>
          <p:cNvPr id="16" name="TextBox 15"/>
          <p:cNvSpPr txBox="1"/>
          <p:nvPr userDrawn="1"/>
        </p:nvSpPr>
        <p:spPr>
          <a:xfrm>
            <a:off x="8073444" y="6446960"/>
            <a:ext cx="790601" cy="184666"/>
          </a:xfrm>
          <a:prstGeom prst="rect">
            <a:avLst/>
          </a:prstGeom>
          <a:noFill/>
        </p:spPr>
        <p:txBody>
          <a:bodyPr wrap="none" rtlCol="0">
            <a:spAutoFit/>
          </a:bodyPr>
          <a:lstStyle/>
          <a:p>
            <a:r>
              <a:rPr lang="en-GB" sz="600" dirty="0">
                <a:solidFill>
                  <a:srgbClr val="808080"/>
                </a:solidFill>
                <a:latin typeface="Arial" panose="020B0604020202020204" pitchFamily="34" charset="0"/>
                <a:cs typeface="Arial" panose="020B0604020202020204" pitchFamily="34" charset="0"/>
              </a:rPr>
              <a:t>© Vision RT 2019</a:t>
            </a:r>
          </a:p>
        </p:txBody>
      </p:sp>
      <p:sp>
        <p:nvSpPr>
          <p:cNvPr id="10" name="Subtitle 2">
            <a:extLst>
              <a:ext uri="{FF2B5EF4-FFF2-40B4-BE49-F238E27FC236}">
                <a16:creationId xmlns:a16="http://schemas.microsoft.com/office/drawing/2014/main" id="{F8AD9701-2E7A-4164-8693-ABFAA6E47EC7}"/>
              </a:ext>
            </a:extLst>
          </p:cNvPr>
          <p:cNvSpPr txBox="1">
            <a:spLocks/>
          </p:cNvSpPr>
          <p:nvPr userDrawn="1"/>
        </p:nvSpPr>
        <p:spPr>
          <a:xfrm>
            <a:off x="5751560" y="3487137"/>
            <a:ext cx="3297926" cy="574040"/>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2400" kern="1200">
                <a:solidFill>
                  <a:schemeClr val="accent4"/>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accent1"/>
                </a:solidFill>
              </a:rPr>
              <a:t>Click to edit Master subtitle style</a:t>
            </a:r>
          </a:p>
        </p:txBody>
      </p:sp>
      <p:sp>
        <p:nvSpPr>
          <p:cNvPr id="11" name="Title 1">
            <a:extLst>
              <a:ext uri="{FF2B5EF4-FFF2-40B4-BE49-F238E27FC236}">
                <a16:creationId xmlns:a16="http://schemas.microsoft.com/office/drawing/2014/main" id="{2C9F0A11-9798-4C9B-B676-AD9A17876AEA}"/>
              </a:ext>
            </a:extLst>
          </p:cNvPr>
          <p:cNvSpPr txBox="1">
            <a:spLocks/>
          </p:cNvSpPr>
          <p:nvPr userDrawn="1"/>
        </p:nvSpPr>
        <p:spPr>
          <a:xfrm>
            <a:off x="5230435" y="1534359"/>
            <a:ext cx="3840347" cy="813548"/>
          </a:xfrm>
          <a:prstGeom prst="rect">
            <a:avLst/>
          </a:prstGeom>
        </p:spPr>
        <p:txBody>
          <a:bodyPr>
            <a:noAutofit/>
          </a:bodyPr>
          <a:lstStyle>
            <a:lvl1pPr algn="l" defTabSz="457200" rtl="0" eaLnBrk="1" latinLnBrk="0" hangingPunct="1">
              <a:spcBef>
                <a:spcPct val="0"/>
              </a:spcBef>
              <a:buNone/>
              <a:defRPr sz="4000" kern="1200">
                <a:solidFill>
                  <a:schemeClr val="tx2"/>
                </a:solidFill>
                <a:latin typeface="Arial"/>
                <a:ea typeface="+mj-ea"/>
                <a:cs typeface="Arial"/>
              </a:defRPr>
            </a:lvl1pPr>
          </a:lstStyle>
          <a:p>
            <a:r>
              <a:rPr lang="en-US" sz="3600" dirty="0"/>
              <a:t>PRESENTATION TITLE HERE</a:t>
            </a:r>
            <a:endParaRPr lang="en-GB" sz="3600" dirty="0">
              <a:solidFill>
                <a:schemeClr val="tx2"/>
              </a:solidFill>
            </a:endParaRPr>
          </a:p>
        </p:txBody>
      </p:sp>
    </p:spTree>
    <p:extLst>
      <p:ext uri="{BB962C8B-B14F-4D97-AF65-F5344CB8AC3E}">
        <p14:creationId xmlns:p14="http://schemas.microsoft.com/office/powerpoint/2010/main" val="410324190"/>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3-small.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51563" y="1004888"/>
            <a:ext cx="2992437" cy="5411787"/>
          </a:xfrm>
          <a:prstGeom prst="rect">
            <a:avLst/>
          </a:prstGeom>
          <a:solidFill>
            <a:srgbClr val="F5F5F5"/>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Rectangle 4"/>
          <p:cNvSpPr/>
          <p:nvPr userDrawn="1"/>
        </p:nvSpPr>
        <p:spPr>
          <a:xfrm>
            <a:off x="0" y="0"/>
            <a:ext cx="9144000" cy="88106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Placeholder 1"/>
          <p:cNvSpPr>
            <a:spLocks noGrp="1"/>
          </p:cNvSpPr>
          <p:nvPr>
            <p:ph type="title"/>
          </p:nvPr>
        </p:nvSpPr>
        <p:spPr>
          <a:xfrm>
            <a:off x="179388" y="225425"/>
            <a:ext cx="7302500" cy="4318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1029" name="Text Placeholder 2"/>
          <p:cNvSpPr>
            <a:spLocks noGrp="1"/>
          </p:cNvSpPr>
          <p:nvPr>
            <p:ph type="body" idx="1"/>
          </p:nvPr>
        </p:nvSpPr>
        <p:spPr bwMode="auto">
          <a:xfrm>
            <a:off x="457200" y="1131888"/>
            <a:ext cx="82296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2" name="Rectangle 11"/>
          <p:cNvSpPr/>
          <p:nvPr userDrawn="1"/>
        </p:nvSpPr>
        <p:spPr>
          <a:xfrm>
            <a:off x="0" y="6415088"/>
            <a:ext cx="9144000" cy="44291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13" name="Straight Connector 12"/>
          <p:cNvCxnSpPr/>
          <p:nvPr userDrawn="1"/>
        </p:nvCxnSpPr>
        <p:spPr>
          <a:xfrm>
            <a:off x="0" y="6415088"/>
            <a:ext cx="9144000" cy="0"/>
          </a:xfrm>
          <a:prstGeom prst="line">
            <a:avLst/>
          </a:prstGeom>
          <a:ln>
            <a:solidFill>
              <a:srgbClr val="CBDAE4"/>
            </a:solidFill>
          </a:ln>
        </p:spPr>
        <p:style>
          <a:lnRef idx="1">
            <a:schemeClr val="accent1"/>
          </a:lnRef>
          <a:fillRef idx="0">
            <a:schemeClr val="accent1"/>
          </a:fillRef>
          <a:effectRef idx="0">
            <a:schemeClr val="accent1"/>
          </a:effectRef>
          <a:fontRef idx="minor">
            <a:schemeClr val="tx1"/>
          </a:fontRef>
        </p:style>
      </p:cxnSp>
      <p:pic>
        <p:nvPicPr>
          <p:cNvPr id="1032" name="Picture 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596188" y="265113"/>
            <a:ext cx="1244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Box 3"/>
          <p:cNvSpPr txBox="1">
            <a:spLocks noChangeArrowheads="1"/>
          </p:cNvSpPr>
          <p:nvPr userDrawn="1"/>
        </p:nvSpPr>
        <p:spPr bwMode="auto">
          <a:xfrm>
            <a:off x="179388" y="6527800"/>
            <a:ext cx="9941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800" dirty="0">
                <a:solidFill>
                  <a:srgbClr val="808080"/>
                </a:solidFill>
                <a:latin typeface="Arial" panose="020B0604020202020204" pitchFamily="34" charset="0"/>
                <a:cs typeface="Arial" panose="020B0604020202020204" pitchFamily="34" charset="0"/>
              </a:rPr>
              <a:t>© Vision RT 2018</a:t>
            </a:r>
          </a:p>
        </p:txBody>
      </p:sp>
    </p:spTree>
    <p:extLst>
      <p:ext uri="{BB962C8B-B14F-4D97-AF65-F5344CB8AC3E}">
        <p14:creationId xmlns:p14="http://schemas.microsoft.com/office/powerpoint/2010/main" val="3729679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xStyles>
    <p:titleStyle>
      <a:lvl1pPr algn="l" rtl="0" eaLnBrk="0" fontAlgn="base" hangingPunct="0">
        <a:spcBef>
          <a:spcPct val="0"/>
        </a:spcBef>
        <a:spcAft>
          <a:spcPct val="0"/>
        </a:spcAft>
        <a:defRPr sz="2000" kern="1200" cap="all">
          <a:solidFill>
            <a:srgbClr val="0079C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a:solidFill>
            <a:srgbClr val="0079C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000">
          <a:solidFill>
            <a:srgbClr val="0079C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000">
          <a:solidFill>
            <a:srgbClr val="0079C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000">
          <a:solidFill>
            <a:srgbClr val="0079C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000">
          <a:solidFill>
            <a:srgbClr val="0079C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000">
          <a:solidFill>
            <a:srgbClr val="0079C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000">
          <a:solidFill>
            <a:srgbClr val="0079C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000">
          <a:solidFill>
            <a:srgbClr val="0079C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9A53CC-F672-4CB3-AFCD-252A5ABF4527}"/>
              </a:ext>
            </a:extLst>
          </p:cNvPr>
          <p:cNvSpPr txBox="1"/>
          <p:nvPr/>
        </p:nvSpPr>
        <p:spPr>
          <a:xfrm>
            <a:off x="5287475" y="1634073"/>
            <a:ext cx="3580482" cy="936434"/>
          </a:xfrm>
          <a:prstGeom prst="rect">
            <a:avLst/>
          </a:prstGeom>
          <a:solidFill>
            <a:srgbClr val="EFEEED"/>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5224AB10-A5DC-41F3-8B12-5DE173002C91}"/>
              </a:ext>
            </a:extLst>
          </p:cNvPr>
          <p:cNvSpPr txBox="1"/>
          <p:nvPr/>
        </p:nvSpPr>
        <p:spPr>
          <a:xfrm>
            <a:off x="5805546" y="3506941"/>
            <a:ext cx="3218760" cy="936434"/>
          </a:xfrm>
          <a:prstGeom prst="rect">
            <a:avLst/>
          </a:prstGeom>
          <a:solidFill>
            <a:srgbClr val="EFEEED"/>
          </a:solidFill>
        </p:spPr>
        <p:txBody>
          <a:bodyPr wrap="square" rtlCol="0">
            <a:spAutoFit/>
          </a:bodyPr>
          <a:lstStyle/>
          <a:p>
            <a:endParaRPr lang="en-GB" dirty="0"/>
          </a:p>
        </p:txBody>
      </p:sp>
      <p:sp>
        <p:nvSpPr>
          <p:cNvPr id="2" name="pole tekstowe 1">
            <a:extLst>
              <a:ext uri="{FF2B5EF4-FFF2-40B4-BE49-F238E27FC236}">
                <a16:creationId xmlns:a16="http://schemas.microsoft.com/office/drawing/2014/main" id="{4F0DB184-AD9C-48EA-A2DD-104E0786898B}"/>
              </a:ext>
            </a:extLst>
          </p:cNvPr>
          <p:cNvSpPr txBox="1"/>
          <p:nvPr/>
        </p:nvSpPr>
        <p:spPr>
          <a:xfrm>
            <a:off x="6629369" y="4282496"/>
            <a:ext cx="2394937" cy="1200329"/>
          </a:xfrm>
          <a:prstGeom prst="rect">
            <a:avLst/>
          </a:prstGeom>
          <a:noFill/>
        </p:spPr>
        <p:txBody>
          <a:bodyPr wrap="square" rtlCol="0">
            <a:spAutoFit/>
          </a:bodyPr>
          <a:lstStyle/>
          <a:p>
            <a:endParaRPr lang="pl-PL" dirty="0"/>
          </a:p>
          <a:p>
            <a:r>
              <a:rPr lang="pl-PL" dirty="0"/>
              <a:t>Karol Szymerkowski</a:t>
            </a:r>
          </a:p>
          <a:p>
            <a:r>
              <a:rPr lang="pl-PL" dirty="0"/>
              <a:t>Daniel Raczyński</a:t>
            </a:r>
          </a:p>
          <a:p>
            <a:endParaRPr lang="pl-PL" dirty="0"/>
          </a:p>
        </p:txBody>
      </p:sp>
      <p:sp>
        <p:nvSpPr>
          <p:cNvPr id="5" name="pole tekstowe 4">
            <a:extLst>
              <a:ext uri="{FF2B5EF4-FFF2-40B4-BE49-F238E27FC236}">
                <a16:creationId xmlns:a16="http://schemas.microsoft.com/office/drawing/2014/main" id="{2A341789-F374-4626-9020-204855883C2E}"/>
              </a:ext>
            </a:extLst>
          </p:cNvPr>
          <p:cNvSpPr txBox="1"/>
          <p:nvPr/>
        </p:nvSpPr>
        <p:spPr>
          <a:xfrm>
            <a:off x="5604210" y="3306886"/>
            <a:ext cx="3789802" cy="400110"/>
          </a:xfrm>
          <a:prstGeom prst="rect">
            <a:avLst/>
          </a:prstGeom>
          <a:noFill/>
        </p:spPr>
        <p:txBody>
          <a:bodyPr wrap="square" rtlCol="0">
            <a:spAutoFit/>
          </a:bodyPr>
          <a:lstStyle/>
          <a:p>
            <a:r>
              <a:rPr lang="pl-PL" sz="2000" b="1" dirty="0" err="1"/>
              <a:t>AlignRT</a:t>
            </a:r>
            <a:r>
              <a:rPr lang="pl-PL" sz="2000" b="1" dirty="0"/>
              <a:t> i zastosowanie kliniczne</a:t>
            </a:r>
          </a:p>
        </p:txBody>
      </p:sp>
    </p:spTree>
    <p:extLst>
      <p:ext uri="{BB962C8B-B14F-4D97-AF65-F5344CB8AC3E}">
        <p14:creationId xmlns:p14="http://schemas.microsoft.com/office/powerpoint/2010/main" val="282581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0"/>
            <a:ext cx="8640960" cy="1071546"/>
          </a:xfrm>
        </p:spPr>
        <p:txBody>
          <a:bodyPr>
            <a:normAutofit/>
          </a:bodyPr>
          <a:lstStyle/>
          <a:p>
            <a:pPr algn="l"/>
            <a:r>
              <a:rPr lang="en-US" sz="2000" dirty="0">
                <a:solidFill>
                  <a:schemeClr val="tx2">
                    <a:lumMod val="60000"/>
                    <a:lumOff val="40000"/>
                  </a:schemeClr>
                </a:solidFill>
                <a:latin typeface="+mj-lt"/>
              </a:rPr>
              <a:t>MV Isocentre Calibration</a:t>
            </a:r>
          </a:p>
        </p:txBody>
      </p:sp>
      <p:sp>
        <p:nvSpPr>
          <p:cNvPr id="10" name="TextBox 9"/>
          <p:cNvSpPr txBox="1"/>
          <p:nvPr/>
        </p:nvSpPr>
        <p:spPr>
          <a:xfrm>
            <a:off x="251521" y="1259949"/>
            <a:ext cx="8640959" cy="4199611"/>
          </a:xfrm>
          <a:prstGeom prst="rect">
            <a:avLst/>
          </a:prstGeom>
          <a:noFill/>
        </p:spPr>
        <p:txBody>
          <a:bodyPr wrap="square" rtlCol="0">
            <a:spAutoFit/>
          </a:bodyPr>
          <a:lstStyle/>
          <a:p>
            <a:pPr>
              <a:lnSpc>
                <a:spcPct val="150000"/>
              </a:lnSpc>
              <a:buClr>
                <a:srgbClr val="00B050"/>
              </a:buClr>
            </a:pPr>
            <a:r>
              <a:rPr lang="pl-PL" sz="2000" dirty="0"/>
              <a:t>Cel</a:t>
            </a:r>
            <a:r>
              <a:rPr lang="en-GB" sz="2000" dirty="0"/>
              <a:t>: </a:t>
            </a:r>
            <a:r>
              <a:rPr lang="pl-PL" sz="2000" dirty="0"/>
              <a:t> Procedura kalibracji w celu dokładnego dostrojenia położenia izocentrum AlignRT w taki sposób, aby optymalnie dopasowało się do izocentrum radiograficznego.</a:t>
            </a:r>
            <a:endParaRPr lang="en-US" sz="2000" dirty="0"/>
          </a:p>
          <a:p>
            <a:pPr>
              <a:lnSpc>
                <a:spcPct val="150000"/>
              </a:lnSpc>
              <a:buClr>
                <a:srgbClr val="00B050"/>
              </a:buClr>
            </a:pPr>
            <a:r>
              <a:rPr lang="en-GB" sz="2000" b="1" dirty="0"/>
              <a:t>MV Isocentre Calibration </a:t>
            </a:r>
            <a:r>
              <a:rPr lang="pl-PL" sz="2000" b="1" dirty="0"/>
              <a:t> </a:t>
            </a:r>
            <a:r>
              <a:rPr lang="pl-PL" sz="2000" dirty="0"/>
              <a:t>jest wysoce rekomendowana przed wykonywaniem procedur z dużymi kątami stołu takimi jak SRS czy SBRT</a:t>
            </a:r>
          </a:p>
          <a:p>
            <a:pPr>
              <a:lnSpc>
                <a:spcPct val="150000"/>
              </a:lnSpc>
              <a:buClr>
                <a:srgbClr val="00B050"/>
              </a:buClr>
            </a:pPr>
            <a:endParaRPr lang="en-US" sz="2000" b="1" dirty="0"/>
          </a:p>
          <a:p>
            <a:pPr>
              <a:lnSpc>
                <a:spcPct val="150000"/>
              </a:lnSpc>
              <a:buClr>
                <a:srgbClr val="00B050"/>
              </a:buClr>
            </a:pPr>
            <a:r>
              <a:rPr lang="pl-PL" sz="2000" dirty="0"/>
              <a:t>Jeśli </a:t>
            </a:r>
            <a:r>
              <a:rPr lang="en-GB" sz="2000" b="1" dirty="0"/>
              <a:t>MV Isocentre Calibration </a:t>
            </a:r>
            <a:r>
              <a:rPr lang="en-GB" sz="2000" dirty="0"/>
              <a:t> </a:t>
            </a:r>
            <a:r>
              <a:rPr lang="pl-PL" sz="2000" dirty="0"/>
              <a:t>została wykonana nieprawidłowo, położenie izocentrum AlignRT może różnić się od położenia izocentrum radiograficznego. To może skutkować nieprawidłowymi obliczeniami RTD’s</a:t>
            </a:r>
            <a:endParaRPr lang="en-GB" sz="2000" dirty="0"/>
          </a:p>
        </p:txBody>
      </p:sp>
    </p:spTree>
    <p:extLst>
      <p:ext uri="{BB962C8B-B14F-4D97-AF65-F5344CB8AC3E}">
        <p14:creationId xmlns:p14="http://schemas.microsoft.com/office/powerpoint/2010/main" val="200278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C7D911CB-FCD0-4DB4-BBF5-CB4FBBBDBFCC}"/>
              </a:ext>
            </a:extLst>
          </p:cNvPr>
          <p:cNvGrpSpPr>
            <a:grpSpLocks noChangeAspect="1"/>
          </p:cNvGrpSpPr>
          <p:nvPr/>
        </p:nvGrpSpPr>
        <p:grpSpPr>
          <a:xfrm>
            <a:off x="11914" y="2260883"/>
            <a:ext cx="2062168" cy="2174292"/>
            <a:chOff x="-688705" y="354934"/>
            <a:chExt cx="3666074" cy="3865408"/>
          </a:xfrm>
        </p:grpSpPr>
        <p:grpSp>
          <p:nvGrpSpPr>
            <p:cNvPr id="88" name="Group 87">
              <a:extLst>
                <a:ext uri="{FF2B5EF4-FFF2-40B4-BE49-F238E27FC236}">
                  <a16:creationId xmlns:a16="http://schemas.microsoft.com/office/drawing/2014/main" id="{0CEC2098-484B-4F31-80D1-17962615A373}"/>
                </a:ext>
              </a:extLst>
            </p:cNvPr>
            <p:cNvGrpSpPr/>
            <p:nvPr/>
          </p:nvGrpSpPr>
          <p:grpSpPr>
            <a:xfrm>
              <a:off x="230928" y="354934"/>
              <a:ext cx="1808918" cy="2882348"/>
              <a:chOff x="6748680" y="993237"/>
              <a:chExt cx="1808918" cy="2882348"/>
            </a:xfrm>
          </p:grpSpPr>
          <p:grpSp>
            <p:nvGrpSpPr>
              <p:cNvPr id="89" name="Group 88">
                <a:extLst>
                  <a:ext uri="{FF2B5EF4-FFF2-40B4-BE49-F238E27FC236}">
                    <a16:creationId xmlns:a16="http://schemas.microsoft.com/office/drawing/2014/main" id="{8A2E302F-457D-45E4-BB55-161F5B0AFB36}"/>
                  </a:ext>
                </a:extLst>
              </p:cNvPr>
              <p:cNvGrpSpPr/>
              <p:nvPr/>
            </p:nvGrpSpPr>
            <p:grpSpPr>
              <a:xfrm>
                <a:off x="6748680" y="993237"/>
                <a:ext cx="1808918" cy="2882348"/>
                <a:chOff x="4204263" y="1013793"/>
                <a:chExt cx="1808918" cy="2882348"/>
              </a:xfrm>
            </p:grpSpPr>
            <p:grpSp>
              <p:nvGrpSpPr>
                <p:cNvPr id="93" name="Group 92">
                  <a:extLst>
                    <a:ext uri="{FF2B5EF4-FFF2-40B4-BE49-F238E27FC236}">
                      <a16:creationId xmlns:a16="http://schemas.microsoft.com/office/drawing/2014/main" id="{31CA7E0C-A203-4FDD-83E3-B604C066A8E6}"/>
                    </a:ext>
                  </a:extLst>
                </p:cNvPr>
                <p:cNvGrpSpPr/>
                <p:nvPr/>
              </p:nvGrpSpPr>
              <p:grpSpPr>
                <a:xfrm>
                  <a:off x="4204263" y="1013793"/>
                  <a:ext cx="1808918" cy="2882348"/>
                  <a:chOff x="4204261" y="1013793"/>
                  <a:chExt cx="1808918" cy="2882348"/>
                </a:xfrm>
              </p:grpSpPr>
              <p:grpSp>
                <p:nvGrpSpPr>
                  <p:cNvPr id="95" name="Group 94">
                    <a:extLst>
                      <a:ext uri="{FF2B5EF4-FFF2-40B4-BE49-F238E27FC236}">
                        <a16:creationId xmlns:a16="http://schemas.microsoft.com/office/drawing/2014/main" id="{402D2910-8030-4934-A965-A0378F16C382}"/>
                      </a:ext>
                    </a:extLst>
                  </p:cNvPr>
                  <p:cNvGrpSpPr/>
                  <p:nvPr/>
                </p:nvGrpSpPr>
                <p:grpSpPr>
                  <a:xfrm>
                    <a:off x="4204261" y="1013793"/>
                    <a:ext cx="1808918" cy="2882348"/>
                    <a:chOff x="4214200" y="1023732"/>
                    <a:chExt cx="1808918" cy="2882348"/>
                  </a:xfrm>
                </p:grpSpPr>
                <p:sp>
                  <p:nvSpPr>
                    <p:cNvPr id="97" name="Oval 96">
                      <a:extLst>
                        <a:ext uri="{FF2B5EF4-FFF2-40B4-BE49-F238E27FC236}">
                          <a16:creationId xmlns:a16="http://schemas.microsoft.com/office/drawing/2014/main" id="{F1D0F950-DD3B-4AB2-A6B3-EFA97FB2C2DF}"/>
                        </a:ext>
                      </a:extLst>
                    </p:cNvPr>
                    <p:cNvSpPr/>
                    <p:nvPr/>
                  </p:nvSpPr>
                  <p:spPr>
                    <a:xfrm>
                      <a:off x="4214200" y="1023732"/>
                      <a:ext cx="1808918" cy="2882348"/>
                    </a:xfrm>
                    <a:prstGeom prst="ellipse">
                      <a:avLst/>
                    </a:prstGeom>
                    <a:solidFill>
                      <a:srgbClr val="A6A6A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8" name="Oval 97">
                      <a:extLst>
                        <a:ext uri="{FF2B5EF4-FFF2-40B4-BE49-F238E27FC236}">
                          <a16:creationId xmlns:a16="http://schemas.microsoft.com/office/drawing/2014/main" id="{ADA23C7D-A26A-4074-8B94-2FF8D12FF8BF}"/>
                        </a:ext>
                      </a:extLst>
                    </p:cNvPr>
                    <p:cNvSpPr/>
                    <p:nvPr/>
                  </p:nvSpPr>
                  <p:spPr>
                    <a:xfrm>
                      <a:off x="4731026" y="1858617"/>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Oval 98">
                      <a:extLst>
                        <a:ext uri="{FF2B5EF4-FFF2-40B4-BE49-F238E27FC236}">
                          <a16:creationId xmlns:a16="http://schemas.microsoft.com/office/drawing/2014/main" id="{3BA00928-F1AD-47F4-9AB4-2FE43EFA89DC}"/>
                        </a:ext>
                      </a:extLst>
                    </p:cNvPr>
                    <p:cNvSpPr/>
                    <p:nvPr/>
                  </p:nvSpPr>
                  <p:spPr>
                    <a:xfrm>
                      <a:off x="5320748" y="1861932"/>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6" name="Oval 95">
                    <a:extLst>
                      <a:ext uri="{FF2B5EF4-FFF2-40B4-BE49-F238E27FC236}">
                        <a16:creationId xmlns:a16="http://schemas.microsoft.com/office/drawing/2014/main" id="{7032D1F9-5C6C-40C2-97CD-89AB573F54D3}"/>
                      </a:ext>
                    </a:extLst>
                  </p:cNvPr>
                  <p:cNvSpPr/>
                  <p:nvPr/>
                </p:nvSpPr>
                <p:spPr>
                  <a:xfrm>
                    <a:off x="5049078" y="2405269"/>
                    <a:ext cx="137160" cy="13716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4" name="Oval 93">
                  <a:extLst>
                    <a:ext uri="{FF2B5EF4-FFF2-40B4-BE49-F238E27FC236}">
                      <a16:creationId xmlns:a16="http://schemas.microsoft.com/office/drawing/2014/main" id="{BD85DEB1-14B2-4D47-9A08-B5310BF87E4C}"/>
                    </a:ext>
                  </a:extLst>
                </p:cNvPr>
                <p:cNvSpPr/>
                <p:nvPr/>
              </p:nvSpPr>
              <p:spPr>
                <a:xfrm>
                  <a:off x="5052393" y="3024810"/>
                  <a:ext cx="137160" cy="13716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0" name="Freeform: Shape 89">
                <a:extLst>
                  <a:ext uri="{FF2B5EF4-FFF2-40B4-BE49-F238E27FC236}">
                    <a16:creationId xmlns:a16="http://schemas.microsoft.com/office/drawing/2014/main" id="{5CF62B02-E5CC-4662-B11B-71A509ACF4EA}"/>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1" name="Straight Arrow Connector 90">
                <a:extLst>
                  <a:ext uri="{FF2B5EF4-FFF2-40B4-BE49-F238E27FC236}">
                    <a16:creationId xmlns:a16="http://schemas.microsoft.com/office/drawing/2014/main" id="{61325EB0-A1FC-46B6-A471-CF3FBC4E8870}"/>
                  </a:ext>
                </a:extLst>
              </p:cNvPr>
              <p:cNvCxnSpPr/>
              <p:nvPr/>
            </p:nvCxnSpPr>
            <p:spPr>
              <a:xfrm>
                <a:off x="7663064" y="2442360"/>
                <a:ext cx="0" cy="626812"/>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A5D1108C-0E76-47FA-88B8-9E7BEF169189}"/>
                  </a:ext>
                </a:extLst>
              </p:cNvPr>
              <p:cNvSpPr txBox="1"/>
              <p:nvPr/>
            </p:nvSpPr>
            <p:spPr>
              <a:xfrm>
                <a:off x="7243390" y="2384712"/>
                <a:ext cx="504982" cy="656590"/>
              </a:xfrm>
              <a:prstGeom prst="rect">
                <a:avLst/>
              </a:prstGeom>
              <a:noFill/>
            </p:spPr>
            <p:txBody>
              <a:bodyPr wrap="none" rtlCol="0">
                <a:spAutoFit/>
              </a:bodyPr>
              <a:lstStyle/>
              <a:p>
                <a:r>
                  <a:rPr lang="en-US" dirty="0"/>
                  <a:t>x</a:t>
                </a:r>
                <a:endParaRPr lang="en-US" sz="1350" dirty="0"/>
              </a:p>
            </p:txBody>
          </p:sp>
        </p:grpSp>
        <p:sp>
          <p:nvSpPr>
            <p:cNvPr id="103" name="TextBox 102">
              <a:extLst>
                <a:ext uri="{FF2B5EF4-FFF2-40B4-BE49-F238E27FC236}">
                  <a16:creationId xmlns:a16="http://schemas.microsoft.com/office/drawing/2014/main" id="{82BF2E81-95D4-4CD5-AA25-38BE7044F262}"/>
                </a:ext>
              </a:extLst>
            </p:cNvPr>
            <p:cNvSpPr txBox="1"/>
            <p:nvPr/>
          </p:nvSpPr>
          <p:spPr>
            <a:xfrm>
              <a:off x="-688705" y="3317531"/>
              <a:ext cx="3666074" cy="902811"/>
            </a:xfrm>
            <a:prstGeom prst="rect">
              <a:avLst/>
            </a:prstGeom>
            <a:noFill/>
          </p:spPr>
          <p:txBody>
            <a:bodyPr wrap="none" rtlCol="0">
              <a:spAutoFit/>
            </a:bodyPr>
            <a:lstStyle/>
            <a:p>
              <a:pPr algn="ctr"/>
              <a:r>
                <a:rPr lang="en-US" sz="1350" dirty="0"/>
                <a:t>Acquire reference capture</a:t>
              </a:r>
            </a:p>
            <a:p>
              <a:pPr algn="ctr"/>
              <a:r>
                <a:rPr lang="en-US" sz="1350" dirty="0"/>
                <a:t>Patient Couch 0</a:t>
              </a:r>
              <a:r>
                <a:rPr lang="en-US" sz="1350" dirty="0">
                  <a:latin typeface="Calibri" panose="020F0502020204030204" pitchFamily="34" charset="0"/>
                </a:rPr>
                <a:t>°</a:t>
              </a:r>
              <a:endParaRPr lang="en-US" sz="1350" dirty="0"/>
            </a:p>
          </p:txBody>
        </p:sp>
      </p:grpSp>
      <p:grpSp>
        <p:nvGrpSpPr>
          <p:cNvPr id="161" name="Group 160">
            <a:extLst>
              <a:ext uri="{FF2B5EF4-FFF2-40B4-BE49-F238E27FC236}">
                <a16:creationId xmlns:a16="http://schemas.microsoft.com/office/drawing/2014/main" id="{32772195-62B5-4370-A286-C00BCF895636}"/>
              </a:ext>
            </a:extLst>
          </p:cNvPr>
          <p:cNvGrpSpPr>
            <a:grpSpLocks noChangeAspect="1"/>
          </p:cNvGrpSpPr>
          <p:nvPr/>
        </p:nvGrpSpPr>
        <p:grpSpPr>
          <a:xfrm>
            <a:off x="2369403" y="2285534"/>
            <a:ext cx="1621321" cy="1924838"/>
            <a:chOff x="3350472" y="177881"/>
            <a:chExt cx="2882348" cy="3421935"/>
          </a:xfrm>
        </p:grpSpPr>
        <p:grpSp>
          <p:nvGrpSpPr>
            <p:cNvPr id="12" name="Group 11">
              <a:extLst>
                <a:ext uri="{FF2B5EF4-FFF2-40B4-BE49-F238E27FC236}">
                  <a16:creationId xmlns:a16="http://schemas.microsoft.com/office/drawing/2014/main" id="{13C018FD-CE6F-4D17-892E-E3AC001D70E9}"/>
                </a:ext>
              </a:extLst>
            </p:cNvPr>
            <p:cNvGrpSpPr/>
            <p:nvPr/>
          </p:nvGrpSpPr>
          <p:grpSpPr>
            <a:xfrm>
              <a:off x="3350472" y="177881"/>
              <a:ext cx="2882348" cy="2882348"/>
              <a:chOff x="7994707" y="409099"/>
              <a:chExt cx="2882348" cy="2882348"/>
            </a:xfrm>
          </p:grpSpPr>
          <p:grpSp>
            <p:nvGrpSpPr>
              <p:cNvPr id="17" name="Group 16">
                <a:extLst>
                  <a:ext uri="{FF2B5EF4-FFF2-40B4-BE49-F238E27FC236}">
                    <a16:creationId xmlns:a16="http://schemas.microsoft.com/office/drawing/2014/main" id="{4CE45A8A-0646-47DE-9122-B40C8970184E}"/>
                  </a:ext>
                </a:extLst>
              </p:cNvPr>
              <p:cNvGrpSpPr/>
              <p:nvPr/>
            </p:nvGrpSpPr>
            <p:grpSpPr>
              <a:xfrm>
                <a:off x="8531422" y="409099"/>
                <a:ext cx="1808918" cy="2882348"/>
                <a:chOff x="6748680" y="993237"/>
                <a:chExt cx="1808918" cy="2882348"/>
              </a:xfrm>
            </p:grpSpPr>
            <p:grpSp>
              <p:nvGrpSpPr>
                <p:cNvPr id="10" name="Group 9">
                  <a:extLst>
                    <a:ext uri="{FF2B5EF4-FFF2-40B4-BE49-F238E27FC236}">
                      <a16:creationId xmlns:a16="http://schemas.microsoft.com/office/drawing/2014/main" id="{4FC6A800-3A77-4B6A-BF19-AAE255541A07}"/>
                    </a:ext>
                  </a:extLst>
                </p:cNvPr>
                <p:cNvGrpSpPr/>
                <p:nvPr/>
              </p:nvGrpSpPr>
              <p:grpSpPr>
                <a:xfrm>
                  <a:off x="6748680" y="993237"/>
                  <a:ext cx="1808918" cy="2882348"/>
                  <a:chOff x="4204263" y="1013793"/>
                  <a:chExt cx="1808918" cy="2882348"/>
                </a:xfrm>
              </p:grpSpPr>
              <p:grpSp>
                <p:nvGrpSpPr>
                  <p:cNvPr id="8" name="Group 7">
                    <a:extLst>
                      <a:ext uri="{FF2B5EF4-FFF2-40B4-BE49-F238E27FC236}">
                        <a16:creationId xmlns:a16="http://schemas.microsoft.com/office/drawing/2014/main" id="{52612BB1-563E-4FBF-8443-30F1CA2993A0}"/>
                      </a:ext>
                    </a:extLst>
                  </p:cNvPr>
                  <p:cNvGrpSpPr/>
                  <p:nvPr/>
                </p:nvGrpSpPr>
                <p:grpSpPr>
                  <a:xfrm>
                    <a:off x="4204263" y="1013793"/>
                    <a:ext cx="1808918" cy="2882348"/>
                    <a:chOff x="4204261" y="1013793"/>
                    <a:chExt cx="1808918" cy="2882348"/>
                  </a:xfrm>
                </p:grpSpPr>
                <p:grpSp>
                  <p:nvGrpSpPr>
                    <p:cNvPr id="6" name="Group 5">
                      <a:extLst>
                        <a:ext uri="{FF2B5EF4-FFF2-40B4-BE49-F238E27FC236}">
                          <a16:creationId xmlns:a16="http://schemas.microsoft.com/office/drawing/2014/main" id="{A49CC204-BF8A-4060-B8CB-63ED07867276}"/>
                        </a:ext>
                      </a:extLst>
                    </p:cNvPr>
                    <p:cNvGrpSpPr/>
                    <p:nvPr/>
                  </p:nvGrpSpPr>
                  <p:grpSpPr>
                    <a:xfrm>
                      <a:off x="4204261" y="1013793"/>
                      <a:ext cx="1808918" cy="2882348"/>
                      <a:chOff x="4214200" y="1023732"/>
                      <a:chExt cx="1808918" cy="2882348"/>
                    </a:xfrm>
                  </p:grpSpPr>
                  <p:sp>
                    <p:nvSpPr>
                      <p:cNvPr id="3" name="Oval 2">
                        <a:extLst>
                          <a:ext uri="{FF2B5EF4-FFF2-40B4-BE49-F238E27FC236}">
                            <a16:creationId xmlns:a16="http://schemas.microsoft.com/office/drawing/2014/main" id="{760E2BFA-AD2C-42BA-B9D7-F76A1AEF7AF9}"/>
                          </a:ext>
                        </a:extLst>
                      </p:cNvPr>
                      <p:cNvSpPr/>
                      <p:nvPr/>
                    </p:nvSpPr>
                    <p:spPr>
                      <a:xfrm>
                        <a:off x="4214200" y="1023732"/>
                        <a:ext cx="1808918" cy="2882348"/>
                      </a:xfrm>
                      <a:prstGeom prst="ellipse">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Oval 3">
                        <a:extLst>
                          <a:ext uri="{FF2B5EF4-FFF2-40B4-BE49-F238E27FC236}">
                            <a16:creationId xmlns:a16="http://schemas.microsoft.com/office/drawing/2014/main" id="{2D3B8B5D-8591-4120-9E4F-BB588DDF7374}"/>
                          </a:ext>
                        </a:extLst>
                      </p:cNvPr>
                      <p:cNvSpPr/>
                      <p:nvPr/>
                    </p:nvSpPr>
                    <p:spPr>
                      <a:xfrm>
                        <a:off x="4731026" y="1858617"/>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Oval 4">
                        <a:extLst>
                          <a:ext uri="{FF2B5EF4-FFF2-40B4-BE49-F238E27FC236}">
                            <a16:creationId xmlns:a16="http://schemas.microsoft.com/office/drawing/2014/main" id="{592620F9-5EDC-42C0-B7EC-9F0C5001BD79}"/>
                          </a:ext>
                        </a:extLst>
                      </p:cNvPr>
                      <p:cNvSpPr/>
                      <p:nvPr/>
                    </p:nvSpPr>
                    <p:spPr>
                      <a:xfrm>
                        <a:off x="5320748" y="1861932"/>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Oval 6">
                      <a:extLst>
                        <a:ext uri="{FF2B5EF4-FFF2-40B4-BE49-F238E27FC236}">
                          <a16:creationId xmlns:a16="http://schemas.microsoft.com/office/drawing/2014/main" id="{9EAAE218-43F9-4A6A-AAC1-9269E57A0260}"/>
                        </a:ext>
                      </a:extLst>
                    </p:cNvPr>
                    <p:cNvSpPr/>
                    <p:nvPr/>
                  </p:nvSpPr>
                  <p:spPr>
                    <a:xfrm>
                      <a:off x="5049078" y="2405269"/>
                      <a:ext cx="137160" cy="13716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 name="Oval 8">
                    <a:extLst>
                      <a:ext uri="{FF2B5EF4-FFF2-40B4-BE49-F238E27FC236}">
                        <a16:creationId xmlns:a16="http://schemas.microsoft.com/office/drawing/2014/main" id="{FE96BDF7-4DBD-486C-ACB7-68052B716118}"/>
                      </a:ext>
                    </a:extLst>
                  </p:cNvPr>
                  <p:cNvSpPr/>
                  <p:nvPr/>
                </p:nvSpPr>
                <p:spPr>
                  <a:xfrm>
                    <a:off x="5052393" y="3024810"/>
                    <a:ext cx="137160" cy="13716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3" name="Freeform: Shape 12">
                  <a:extLst>
                    <a:ext uri="{FF2B5EF4-FFF2-40B4-BE49-F238E27FC236}">
                      <a16:creationId xmlns:a16="http://schemas.microsoft.com/office/drawing/2014/main" id="{51A60D15-E4F3-49BB-814F-B13FA04136A2}"/>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Arrow Connector 14">
                  <a:extLst>
                    <a:ext uri="{FF2B5EF4-FFF2-40B4-BE49-F238E27FC236}">
                      <a16:creationId xmlns:a16="http://schemas.microsoft.com/office/drawing/2014/main" id="{DF9BDCA1-659D-4777-B4DB-17DB13F55B03}"/>
                    </a:ext>
                  </a:extLst>
                </p:cNvPr>
                <p:cNvCxnSpPr/>
                <p:nvPr/>
              </p:nvCxnSpPr>
              <p:spPr>
                <a:xfrm>
                  <a:off x="7663064" y="2442360"/>
                  <a:ext cx="0" cy="626812"/>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30A75A-4B8E-4055-8BE7-18FB43FA1AAF}"/>
                    </a:ext>
                  </a:extLst>
                </p:cNvPr>
                <p:cNvSpPr txBox="1"/>
                <p:nvPr/>
              </p:nvSpPr>
              <p:spPr>
                <a:xfrm>
                  <a:off x="7347213" y="2491662"/>
                  <a:ext cx="504981" cy="656590"/>
                </a:xfrm>
                <a:prstGeom prst="rect">
                  <a:avLst/>
                </a:prstGeom>
                <a:noFill/>
              </p:spPr>
              <p:txBody>
                <a:bodyPr wrap="none" rtlCol="0">
                  <a:spAutoFit/>
                </a:bodyPr>
                <a:lstStyle/>
                <a:p>
                  <a:r>
                    <a:rPr lang="en-US" dirty="0"/>
                    <a:t>x</a:t>
                  </a:r>
                  <a:endParaRPr lang="en-US" sz="1350" dirty="0"/>
                </a:p>
              </p:txBody>
            </p:sp>
          </p:grpSp>
          <p:grpSp>
            <p:nvGrpSpPr>
              <p:cNvPr id="48" name="Group 47">
                <a:extLst>
                  <a:ext uri="{FF2B5EF4-FFF2-40B4-BE49-F238E27FC236}">
                    <a16:creationId xmlns:a16="http://schemas.microsoft.com/office/drawing/2014/main" id="{801129AC-D21A-4DF7-8484-D4CC531A232A}"/>
                  </a:ext>
                </a:extLst>
              </p:cNvPr>
              <p:cNvGrpSpPr/>
              <p:nvPr/>
            </p:nvGrpSpPr>
            <p:grpSpPr>
              <a:xfrm rot="16200000">
                <a:off x="8531422" y="427625"/>
                <a:ext cx="1808918" cy="2882348"/>
                <a:chOff x="6748680" y="993237"/>
                <a:chExt cx="1808918" cy="2882348"/>
              </a:xfrm>
            </p:grpSpPr>
            <p:grpSp>
              <p:nvGrpSpPr>
                <p:cNvPr id="53" name="Group 52">
                  <a:extLst>
                    <a:ext uri="{FF2B5EF4-FFF2-40B4-BE49-F238E27FC236}">
                      <a16:creationId xmlns:a16="http://schemas.microsoft.com/office/drawing/2014/main" id="{AC1877EC-D35C-4256-8DC1-114234CAFF47}"/>
                    </a:ext>
                  </a:extLst>
                </p:cNvPr>
                <p:cNvGrpSpPr/>
                <p:nvPr/>
              </p:nvGrpSpPr>
              <p:grpSpPr>
                <a:xfrm>
                  <a:off x="6748680" y="993237"/>
                  <a:ext cx="1808918" cy="2882348"/>
                  <a:chOff x="4204261" y="1013793"/>
                  <a:chExt cx="1808918" cy="2882348"/>
                </a:xfrm>
              </p:grpSpPr>
              <p:grpSp>
                <p:nvGrpSpPr>
                  <p:cNvPr id="55" name="Group 54">
                    <a:extLst>
                      <a:ext uri="{FF2B5EF4-FFF2-40B4-BE49-F238E27FC236}">
                        <a16:creationId xmlns:a16="http://schemas.microsoft.com/office/drawing/2014/main" id="{37C8852A-823E-4342-BE61-3080D7040CFA}"/>
                      </a:ext>
                    </a:extLst>
                  </p:cNvPr>
                  <p:cNvGrpSpPr/>
                  <p:nvPr/>
                </p:nvGrpSpPr>
                <p:grpSpPr>
                  <a:xfrm>
                    <a:off x="4204261" y="1013793"/>
                    <a:ext cx="1808918" cy="2882348"/>
                    <a:chOff x="4214200" y="1023732"/>
                    <a:chExt cx="1808918" cy="2882348"/>
                  </a:xfrm>
                </p:grpSpPr>
                <p:sp>
                  <p:nvSpPr>
                    <p:cNvPr id="57" name="Oval 56">
                      <a:extLst>
                        <a:ext uri="{FF2B5EF4-FFF2-40B4-BE49-F238E27FC236}">
                          <a16:creationId xmlns:a16="http://schemas.microsoft.com/office/drawing/2014/main" id="{7B368AB1-481B-4E6B-A0BD-B9C53D5C0419}"/>
                        </a:ext>
                      </a:extLst>
                    </p:cNvPr>
                    <p:cNvSpPr/>
                    <p:nvPr/>
                  </p:nvSpPr>
                  <p:spPr>
                    <a:xfrm>
                      <a:off x="4214200" y="1023732"/>
                      <a:ext cx="1808918" cy="2882348"/>
                    </a:xfrm>
                    <a:prstGeom prst="ellipse">
                      <a:avLst/>
                    </a:prstGeom>
                    <a:solidFill>
                      <a:srgbClr val="00B050">
                        <a:alpha val="86000"/>
                      </a:srgbClr>
                    </a:solidFill>
                    <a:ln w="15875">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Oval 57">
                      <a:extLst>
                        <a:ext uri="{FF2B5EF4-FFF2-40B4-BE49-F238E27FC236}">
                          <a16:creationId xmlns:a16="http://schemas.microsoft.com/office/drawing/2014/main" id="{8CA88BF4-515B-4241-B23E-F7EFDE68F2DE}"/>
                        </a:ext>
                      </a:extLst>
                    </p:cNvPr>
                    <p:cNvSpPr/>
                    <p:nvPr/>
                  </p:nvSpPr>
                  <p:spPr>
                    <a:xfrm>
                      <a:off x="4731026" y="1858617"/>
                      <a:ext cx="168965" cy="298174"/>
                    </a:xfrm>
                    <a:prstGeom prst="ellipse">
                      <a:avLst/>
                    </a:prstGeom>
                    <a:solidFill>
                      <a:srgbClr val="019043"/>
                    </a:solidFill>
                    <a:ln w="15875">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Oval 58">
                      <a:extLst>
                        <a:ext uri="{FF2B5EF4-FFF2-40B4-BE49-F238E27FC236}">
                          <a16:creationId xmlns:a16="http://schemas.microsoft.com/office/drawing/2014/main" id="{B2EABE76-2F35-46D3-BD3C-7FD74AEA55B9}"/>
                        </a:ext>
                      </a:extLst>
                    </p:cNvPr>
                    <p:cNvSpPr/>
                    <p:nvPr/>
                  </p:nvSpPr>
                  <p:spPr>
                    <a:xfrm>
                      <a:off x="5320748" y="1861932"/>
                      <a:ext cx="168965" cy="298174"/>
                    </a:xfrm>
                    <a:prstGeom prst="ellipse">
                      <a:avLst/>
                    </a:prstGeom>
                    <a:solidFill>
                      <a:srgbClr val="019043"/>
                    </a:solidFill>
                    <a:ln w="15875">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56" name="Oval 55">
                    <a:extLst>
                      <a:ext uri="{FF2B5EF4-FFF2-40B4-BE49-F238E27FC236}">
                        <a16:creationId xmlns:a16="http://schemas.microsoft.com/office/drawing/2014/main" id="{3D29E907-CCA8-4C65-BA52-4C30CF04C15D}"/>
                      </a:ext>
                    </a:extLst>
                  </p:cNvPr>
                  <p:cNvSpPr/>
                  <p:nvPr/>
                </p:nvSpPr>
                <p:spPr>
                  <a:xfrm>
                    <a:off x="5049078" y="2405269"/>
                    <a:ext cx="137160" cy="137160"/>
                  </a:xfrm>
                  <a:prstGeom prst="ellipse">
                    <a:avLst/>
                  </a:prstGeom>
                  <a:solidFill>
                    <a:srgbClr val="FF0000"/>
                  </a:solid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50" name="Freeform: Shape 49">
                  <a:extLst>
                    <a:ext uri="{FF2B5EF4-FFF2-40B4-BE49-F238E27FC236}">
                      <a16:creationId xmlns:a16="http://schemas.microsoft.com/office/drawing/2014/main" id="{5B1DC0C2-F04C-44E2-B53F-B30242DDC820}"/>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60" name="TextBox 159">
              <a:extLst>
                <a:ext uri="{FF2B5EF4-FFF2-40B4-BE49-F238E27FC236}">
                  <a16:creationId xmlns:a16="http://schemas.microsoft.com/office/drawing/2014/main" id="{DE8249FD-A018-422C-9DF4-92BCD8EBD3FA}"/>
                </a:ext>
              </a:extLst>
            </p:cNvPr>
            <p:cNvSpPr txBox="1"/>
            <p:nvPr/>
          </p:nvSpPr>
          <p:spPr>
            <a:xfrm>
              <a:off x="3435222" y="3066337"/>
              <a:ext cx="2750611" cy="533479"/>
            </a:xfrm>
            <a:prstGeom prst="rect">
              <a:avLst/>
            </a:prstGeom>
            <a:noFill/>
          </p:spPr>
          <p:txBody>
            <a:bodyPr wrap="none" rtlCol="0">
              <a:spAutoFit/>
            </a:bodyPr>
            <a:lstStyle/>
            <a:p>
              <a:pPr algn="ctr"/>
              <a:r>
                <a:rPr lang="en-US" sz="1350" dirty="0"/>
                <a:t>Rotate Patient 270</a:t>
              </a:r>
              <a:r>
                <a:rPr lang="en-US" sz="1350" dirty="0">
                  <a:latin typeface="Calibri" panose="020F0502020204030204" pitchFamily="34" charset="0"/>
                </a:rPr>
                <a:t>°</a:t>
              </a:r>
              <a:endParaRPr lang="en-US" sz="1350" dirty="0"/>
            </a:p>
          </p:txBody>
        </p:sp>
      </p:grpSp>
      <p:grpSp>
        <p:nvGrpSpPr>
          <p:cNvPr id="164" name="Group 163">
            <a:extLst>
              <a:ext uri="{FF2B5EF4-FFF2-40B4-BE49-F238E27FC236}">
                <a16:creationId xmlns:a16="http://schemas.microsoft.com/office/drawing/2014/main" id="{67AA8EA2-8B1B-48A3-92C3-C3EB6B21ACC1}"/>
              </a:ext>
            </a:extLst>
          </p:cNvPr>
          <p:cNvGrpSpPr>
            <a:grpSpLocks noChangeAspect="1"/>
          </p:cNvGrpSpPr>
          <p:nvPr/>
        </p:nvGrpSpPr>
        <p:grpSpPr>
          <a:xfrm>
            <a:off x="4305394" y="2247823"/>
            <a:ext cx="1747727" cy="1960067"/>
            <a:chOff x="4186572" y="3318535"/>
            <a:chExt cx="3107071" cy="3484563"/>
          </a:xfrm>
        </p:grpSpPr>
        <p:grpSp>
          <p:nvGrpSpPr>
            <p:cNvPr id="87" name="Group 86">
              <a:extLst>
                <a:ext uri="{FF2B5EF4-FFF2-40B4-BE49-F238E27FC236}">
                  <a16:creationId xmlns:a16="http://schemas.microsoft.com/office/drawing/2014/main" id="{9D696950-3E70-425C-86C8-CA0B0BF1B127}"/>
                </a:ext>
              </a:extLst>
            </p:cNvPr>
            <p:cNvGrpSpPr/>
            <p:nvPr/>
          </p:nvGrpSpPr>
          <p:grpSpPr>
            <a:xfrm>
              <a:off x="4186572" y="3318535"/>
              <a:ext cx="3039200" cy="2970455"/>
              <a:chOff x="4587888" y="3797233"/>
              <a:chExt cx="3039200" cy="2970455"/>
            </a:xfrm>
          </p:grpSpPr>
          <p:grpSp>
            <p:nvGrpSpPr>
              <p:cNvPr id="61" name="Group 60">
                <a:extLst>
                  <a:ext uri="{FF2B5EF4-FFF2-40B4-BE49-F238E27FC236}">
                    <a16:creationId xmlns:a16="http://schemas.microsoft.com/office/drawing/2014/main" id="{75C487F1-424D-4BE1-82BB-ED8D62007CB1}"/>
                  </a:ext>
                </a:extLst>
              </p:cNvPr>
              <p:cNvGrpSpPr/>
              <p:nvPr/>
            </p:nvGrpSpPr>
            <p:grpSpPr>
              <a:xfrm>
                <a:off x="5818170" y="3797233"/>
                <a:ext cx="1808918" cy="2882348"/>
                <a:chOff x="6748680" y="993237"/>
                <a:chExt cx="1808918" cy="2882348"/>
              </a:xfrm>
            </p:grpSpPr>
            <p:grpSp>
              <p:nvGrpSpPr>
                <p:cNvPr id="70" name="Group 69">
                  <a:extLst>
                    <a:ext uri="{FF2B5EF4-FFF2-40B4-BE49-F238E27FC236}">
                      <a16:creationId xmlns:a16="http://schemas.microsoft.com/office/drawing/2014/main" id="{31B91546-253D-480B-A72E-1F5BA63FB726}"/>
                    </a:ext>
                  </a:extLst>
                </p:cNvPr>
                <p:cNvGrpSpPr/>
                <p:nvPr/>
              </p:nvGrpSpPr>
              <p:grpSpPr>
                <a:xfrm>
                  <a:off x="6748680" y="993237"/>
                  <a:ext cx="1808918" cy="2882348"/>
                  <a:chOff x="4204263" y="1013793"/>
                  <a:chExt cx="1808918" cy="2882348"/>
                </a:xfrm>
              </p:grpSpPr>
              <p:grpSp>
                <p:nvGrpSpPr>
                  <p:cNvPr id="74" name="Group 73">
                    <a:extLst>
                      <a:ext uri="{FF2B5EF4-FFF2-40B4-BE49-F238E27FC236}">
                        <a16:creationId xmlns:a16="http://schemas.microsoft.com/office/drawing/2014/main" id="{86337C12-ED33-4291-9577-9B23EFBA6894}"/>
                      </a:ext>
                    </a:extLst>
                  </p:cNvPr>
                  <p:cNvGrpSpPr/>
                  <p:nvPr/>
                </p:nvGrpSpPr>
                <p:grpSpPr>
                  <a:xfrm>
                    <a:off x="4204263" y="1013793"/>
                    <a:ext cx="1808918" cy="2882348"/>
                    <a:chOff x="4204261" y="1013793"/>
                    <a:chExt cx="1808918" cy="2882348"/>
                  </a:xfrm>
                </p:grpSpPr>
                <p:grpSp>
                  <p:nvGrpSpPr>
                    <p:cNvPr id="76" name="Group 75">
                      <a:extLst>
                        <a:ext uri="{FF2B5EF4-FFF2-40B4-BE49-F238E27FC236}">
                          <a16:creationId xmlns:a16="http://schemas.microsoft.com/office/drawing/2014/main" id="{DCCD4227-0864-4493-8971-3520782CE9BC}"/>
                        </a:ext>
                      </a:extLst>
                    </p:cNvPr>
                    <p:cNvGrpSpPr/>
                    <p:nvPr/>
                  </p:nvGrpSpPr>
                  <p:grpSpPr>
                    <a:xfrm>
                      <a:off x="4204261" y="1013793"/>
                      <a:ext cx="1808918" cy="2882348"/>
                      <a:chOff x="4214200" y="1023732"/>
                      <a:chExt cx="1808918" cy="2882348"/>
                    </a:xfrm>
                  </p:grpSpPr>
                  <p:sp>
                    <p:nvSpPr>
                      <p:cNvPr id="78" name="Oval 77">
                        <a:extLst>
                          <a:ext uri="{FF2B5EF4-FFF2-40B4-BE49-F238E27FC236}">
                            <a16:creationId xmlns:a16="http://schemas.microsoft.com/office/drawing/2014/main" id="{F95C0532-E7E1-4B4C-B663-0EF1D63EC3F2}"/>
                          </a:ext>
                        </a:extLst>
                      </p:cNvPr>
                      <p:cNvSpPr/>
                      <p:nvPr/>
                    </p:nvSpPr>
                    <p:spPr>
                      <a:xfrm>
                        <a:off x="4214200" y="1023732"/>
                        <a:ext cx="1808918" cy="2882348"/>
                      </a:xfrm>
                      <a:prstGeom prst="ellipse">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Oval 78">
                        <a:extLst>
                          <a:ext uri="{FF2B5EF4-FFF2-40B4-BE49-F238E27FC236}">
                            <a16:creationId xmlns:a16="http://schemas.microsoft.com/office/drawing/2014/main" id="{D4563F44-31A8-47B0-A18F-529FC89D0863}"/>
                          </a:ext>
                        </a:extLst>
                      </p:cNvPr>
                      <p:cNvSpPr/>
                      <p:nvPr/>
                    </p:nvSpPr>
                    <p:spPr>
                      <a:xfrm>
                        <a:off x="4731026" y="1858617"/>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Oval 79">
                        <a:extLst>
                          <a:ext uri="{FF2B5EF4-FFF2-40B4-BE49-F238E27FC236}">
                            <a16:creationId xmlns:a16="http://schemas.microsoft.com/office/drawing/2014/main" id="{A0F5CBF6-B462-4059-94B6-C3BBDE7C7988}"/>
                          </a:ext>
                        </a:extLst>
                      </p:cNvPr>
                      <p:cNvSpPr/>
                      <p:nvPr/>
                    </p:nvSpPr>
                    <p:spPr>
                      <a:xfrm>
                        <a:off x="5320748" y="1861932"/>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7" name="Oval 76">
                      <a:extLst>
                        <a:ext uri="{FF2B5EF4-FFF2-40B4-BE49-F238E27FC236}">
                          <a16:creationId xmlns:a16="http://schemas.microsoft.com/office/drawing/2014/main" id="{CC52ADD7-6E82-4D02-A590-1AAA78331F77}"/>
                        </a:ext>
                      </a:extLst>
                    </p:cNvPr>
                    <p:cNvSpPr/>
                    <p:nvPr/>
                  </p:nvSpPr>
                  <p:spPr>
                    <a:xfrm>
                      <a:off x="5049078" y="2405269"/>
                      <a:ext cx="137160" cy="13716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5" name="Oval 74">
                    <a:extLst>
                      <a:ext uri="{FF2B5EF4-FFF2-40B4-BE49-F238E27FC236}">
                        <a16:creationId xmlns:a16="http://schemas.microsoft.com/office/drawing/2014/main" id="{86B42350-212E-46E6-9937-6C52676C73CD}"/>
                      </a:ext>
                    </a:extLst>
                  </p:cNvPr>
                  <p:cNvSpPr/>
                  <p:nvPr/>
                </p:nvSpPr>
                <p:spPr>
                  <a:xfrm>
                    <a:off x="5052393" y="3024810"/>
                    <a:ext cx="137160" cy="13716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1" name="Freeform: Shape 70">
                  <a:extLst>
                    <a:ext uri="{FF2B5EF4-FFF2-40B4-BE49-F238E27FC236}">
                      <a16:creationId xmlns:a16="http://schemas.microsoft.com/office/drawing/2014/main" id="{830AD9B0-9820-4A7E-B88B-E240EC5EA8EB}"/>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2" name="Straight Arrow Connector 71">
                  <a:extLst>
                    <a:ext uri="{FF2B5EF4-FFF2-40B4-BE49-F238E27FC236}">
                      <a16:creationId xmlns:a16="http://schemas.microsoft.com/office/drawing/2014/main" id="{7A04BD55-D3BE-4B0E-957A-81DF257A9F57}"/>
                    </a:ext>
                  </a:extLst>
                </p:cNvPr>
                <p:cNvCxnSpPr/>
                <p:nvPr/>
              </p:nvCxnSpPr>
              <p:spPr>
                <a:xfrm>
                  <a:off x="7663064" y="2442360"/>
                  <a:ext cx="0" cy="626812"/>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810617C-BBFA-4AEF-BE85-26AF4D370BF3}"/>
                  </a:ext>
                </a:extLst>
              </p:cNvPr>
              <p:cNvGrpSpPr/>
              <p:nvPr/>
            </p:nvGrpSpPr>
            <p:grpSpPr>
              <a:xfrm>
                <a:off x="4587888" y="4958770"/>
                <a:ext cx="2882348" cy="1808918"/>
                <a:chOff x="2382548" y="4421410"/>
                <a:chExt cx="2882348" cy="1808918"/>
              </a:xfrm>
            </p:grpSpPr>
            <p:grpSp>
              <p:nvGrpSpPr>
                <p:cNvPr id="62" name="Group 61">
                  <a:extLst>
                    <a:ext uri="{FF2B5EF4-FFF2-40B4-BE49-F238E27FC236}">
                      <a16:creationId xmlns:a16="http://schemas.microsoft.com/office/drawing/2014/main" id="{841762E4-6533-483E-AC11-AD635522DF6D}"/>
                    </a:ext>
                  </a:extLst>
                </p:cNvPr>
                <p:cNvGrpSpPr/>
                <p:nvPr/>
              </p:nvGrpSpPr>
              <p:grpSpPr>
                <a:xfrm rot="16200000">
                  <a:off x="2919263" y="3884695"/>
                  <a:ext cx="1808918" cy="2882348"/>
                  <a:chOff x="6748680" y="993237"/>
                  <a:chExt cx="1808918" cy="2882348"/>
                </a:xfrm>
              </p:grpSpPr>
              <p:grpSp>
                <p:nvGrpSpPr>
                  <p:cNvPr id="63" name="Group 62">
                    <a:extLst>
                      <a:ext uri="{FF2B5EF4-FFF2-40B4-BE49-F238E27FC236}">
                        <a16:creationId xmlns:a16="http://schemas.microsoft.com/office/drawing/2014/main" id="{44D833D7-A4CF-486B-B14A-19850090AD13}"/>
                      </a:ext>
                    </a:extLst>
                  </p:cNvPr>
                  <p:cNvGrpSpPr/>
                  <p:nvPr/>
                </p:nvGrpSpPr>
                <p:grpSpPr>
                  <a:xfrm>
                    <a:off x="6748680" y="993237"/>
                    <a:ext cx="1808918" cy="2882348"/>
                    <a:chOff x="4204261" y="1013793"/>
                    <a:chExt cx="1808918" cy="2882348"/>
                  </a:xfrm>
                </p:grpSpPr>
                <p:grpSp>
                  <p:nvGrpSpPr>
                    <p:cNvPr id="65" name="Group 64">
                      <a:extLst>
                        <a:ext uri="{FF2B5EF4-FFF2-40B4-BE49-F238E27FC236}">
                          <a16:creationId xmlns:a16="http://schemas.microsoft.com/office/drawing/2014/main" id="{B15D4DBD-071E-4C96-B661-93F50B4594D8}"/>
                        </a:ext>
                      </a:extLst>
                    </p:cNvPr>
                    <p:cNvGrpSpPr/>
                    <p:nvPr/>
                  </p:nvGrpSpPr>
                  <p:grpSpPr>
                    <a:xfrm>
                      <a:off x="4204261" y="1013793"/>
                      <a:ext cx="1808918" cy="2882348"/>
                      <a:chOff x="4214200" y="1023732"/>
                      <a:chExt cx="1808918" cy="2882348"/>
                    </a:xfrm>
                  </p:grpSpPr>
                  <p:sp>
                    <p:nvSpPr>
                      <p:cNvPr id="67" name="Oval 66">
                        <a:extLst>
                          <a:ext uri="{FF2B5EF4-FFF2-40B4-BE49-F238E27FC236}">
                            <a16:creationId xmlns:a16="http://schemas.microsoft.com/office/drawing/2014/main" id="{AA100D7D-39F5-4D08-AEA4-9DFB64D0B74B}"/>
                          </a:ext>
                        </a:extLst>
                      </p:cNvPr>
                      <p:cNvSpPr/>
                      <p:nvPr/>
                    </p:nvSpPr>
                    <p:spPr>
                      <a:xfrm>
                        <a:off x="4214200" y="1023732"/>
                        <a:ext cx="1808918" cy="2882348"/>
                      </a:xfrm>
                      <a:prstGeom prst="ellipse">
                        <a:avLst/>
                      </a:prstGeom>
                      <a:solidFill>
                        <a:srgbClr val="C18AC5">
                          <a:alpha val="86000"/>
                        </a:srgbClr>
                      </a:solidFill>
                      <a:ln w="15875">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8" name="Oval 67">
                        <a:extLst>
                          <a:ext uri="{FF2B5EF4-FFF2-40B4-BE49-F238E27FC236}">
                            <a16:creationId xmlns:a16="http://schemas.microsoft.com/office/drawing/2014/main" id="{B3D0B214-0C97-4CB6-BCCB-0887F646DD0B}"/>
                          </a:ext>
                        </a:extLst>
                      </p:cNvPr>
                      <p:cNvSpPr/>
                      <p:nvPr/>
                    </p:nvSpPr>
                    <p:spPr>
                      <a:xfrm>
                        <a:off x="4731026" y="1858617"/>
                        <a:ext cx="168965" cy="298174"/>
                      </a:xfrm>
                      <a:prstGeom prst="ellipse">
                        <a:avLst/>
                      </a:prstGeom>
                      <a:solidFill>
                        <a:srgbClr val="C354B7"/>
                      </a:solidFill>
                      <a:ln w="15875">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Oval 68">
                        <a:extLst>
                          <a:ext uri="{FF2B5EF4-FFF2-40B4-BE49-F238E27FC236}">
                            <a16:creationId xmlns:a16="http://schemas.microsoft.com/office/drawing/2014/main" id="{E2CEA21D-ACAB-455C-B6C5-A5752CD31084}"/>
                          </a:ext>
                        </a:extLst>
                      </p:cNvPr>
                      <p:cNvSpPr/>
                      <p:nvPr/>
                    </p:nvSpPr>
                    <p:spPr>
                      <a:xfrm>
                        <a:off x="5320748" y="1861932"/>
                        <a:ext cx="168965" cy="298174"/>
                      </a:xfrm>
                      <a:prstGeom prst="ellipse">
                        <a:avLst/>
                      </a:prstGeom>
                      <a:solidFill>
                        <a:srgbClr val="C354B7"/>
                      </a:solidFill>
                      <a:ln w="15875">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6" name="Oval 65">
                      <a:extLst>
                        <a:ext uri="{FF2B5EF4-FFF2-40B4-BE49-F238E27FC236}">
                          <a16:creationId xmlns:a16="http://schemas.microsoft.com/office/drawing/2014/main" id="{DD8CA79C-B6B8-4FCE-9786-CC166567B971}"/>
                        </a:ext>
                      </a:extLst>
                    </p:cNvPr>
                    <p:cNvSpPr/>
                    <p:nvPr/>
                  </p:nvSpPr>
                  <p:spPr>
                    <a:xfrm>
                      <a:off x="5049078" y="2405269"/>
                      <a:ext cx="137160" cy="137160"/>
                    </a:xfrm>
                    <a:prstGeom prst="ellipse">
                      <a:avLst/>
                    </a:prstGeom>
                    <a:solidFill>
                      <a:srgbClr val="EB7F35"/>
                    </a:solid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4" name="Freeform: Shape 63">
                    <a:extLst>
                      <a:ext uri="{FF2B5EF4-FFF2-40B4-BE49-F238E27FC236}">
                        <a16:creationId xmlns:a16="http://schemas.microsoft.com/office/drawing/2014/main" id="{7421DB7E-594C-463B-8105-CB7F08227BC5}"/>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5" name="Oval 84">
                  <a:extLst>
                    <a:ext uri="{FF2B5EF4-FFF2-40B4-BE49-F238E27FC236}">
                      <a16:creationId xmlns:a16="http://schemas.microsoft.com/office/drawing/2014/main" id="{0E1F57F7-B7C5-463A-ABA9-41A869238E2D}"/>
                    </a:ext>
                  </a:extLst>
                </p:cNvPr>
                <p:cNvSpPr/>
                <p:nvPr/>
              </p:nvSpPr>
              <p:spPr>
                <a:xfrm rot="16200000">
                  <a:off x="4454519" y="5268044"/>
                  <a:ext cx="137160" cy="13716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6" name="Straight Arrow Connector 85">
                  <a:extLst>
                    <a:ext uri="{FF2B5EF4-FFF2-40B4-BE49-F238E27FC236}">
                      <a16:creationId xmlns:a16="http://schemas.microsoft.com/office/drawing/2014/main" id="{4AD299FB-7E2B-4AA4-9A16-44DB7AB9F8B3}"/>
                    </a:ext>
                  </a:extLst>
                </p:cNvPr>
                <p:cNvCxnSpPr>
                  <a:cxnSpLocks/>
                </p:cNvCxnSpPr>
                <p:nvPr/>
              </p:nvCxnSpPr>
              <p:spPr>
                <a:xfrm rot="16200000">
                  <a:off x="4175828" y="5020564"/>
                  <a:ext cx="0" cy="626812"/>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63" name="TextBox 162">
              <a:extLst>
                <a:ext uri="{FF2B5EF4-FFF2-40B4-BE49-F238E27FC236}">
                  <a16:creationId xmlns:a16="http://schemas.microsoft.com/office/drawing/2014/main" id="{ED60C553-98C6-4E7E-A0D0-A88717748CE9}"/>
                </a:ext>
              </a:extLst>
            </p:cNvPr>
            <p:cNvSpPr txBox="1"/>
            <p:nvPr/>
          </p:nvSpPr>
          <p:spPr>
            <a:xfrm>
              <a:off x="4496864" y="6269619"/>
              <a:ext cx="2796779" cy="533479"/>
            </a:xfrm>
            <a:prstGeom prst="rect">
              <a:avLst/>
            </a:prstGeom>
            <a:noFill/>
          </p:spPr>
          <p:txBody>
            <a:bodyPr wrap="none" rtlCol="0">
              <a:spAutoFit/>
            </a:bodyPr>
            <a:lstStyle/>
            <a:p>
              <a:pPr algn="ctr"/>
              <a:r>
                <a:rPr lang="en-US" sz="1350" dirty="0"/>
                <a:t>Rotate Surface 270</a:t>
              </a:r>
              <a:r>
                <a:rPr lang="en-US" sz="1350" dirty="0">
                  <a:latin typeface="Calibri" panose="020F0502020204030204" pitchFamily="34" charset="0"/>
                </a:rPr>
                <a:t>°</a:t>
              </a:r>
              <a:endParaRPr lang="en-US" sz="1350" dirty="0"/>
            </a:p>
          </p:txBody>
        </p:sp>
      </p:grpSp>
      <p:grpSp>
        <p:nvGrpSpPr>
          <p:cNvPr id="166" name="Group 165">
            <a:extLst>
              <a:ext uri="{FF2B5EF4-FFF2-40B4-BE49-F238E27FC236}">
                <a16:creationId xmlns:a16="http://schemas.microsoft.com/office/drawing/2014/main" id="{F47A360C-BB71-4241-BCFD-E2006108BE81}"/>
              </a:ext>
            </a:extLst>
          </p:cNvPr>
          <p:cNvGrpSpPr>
            <a:grpSpLocks noChangeAspect="1"/>
          </p:cNvGrpSpPr>
          <p:nvPr/>
        </p:nvGrpSpPr>
        <p:grpSpPr>
          <a:xfrm>
            <a:off x="6763643" y="2587801"/>
            <a:ext cx="2048517" cy="1948455"/>
            <a:chOff x="8508678" y="2082740"/>
            <a:chExt cx="3644096" cy="3466094"/>
          </a:xfrm>
        </p:grpSpPr>
        <p:grpSp>
          <p:nvGrpSpPr>
            <p:cNvPr id="102" name="Group 101">
              <a:extLst>
                <a:ext uri="{FF2B5EF4-FFF2-40B4-BE49-F238E27FC236}">
                  <a16:creationId xmlns:a16="http://schemas.microsoft.com/office/drawing/2014/main" id="{ED0FB224-E1AA-4583-BA68-7FEC87D4F421}"/>
                </a:ext>
              </a:extLst>
            </p:cNvPr>
            <p:cNvGrpSpPr/>
            <p:nvPr/>
          </p:nvGrpSpPr>
          <p:grpSpPr>
            <a:xfrm>
              <a:off x="8508678" y="2082740"/>
              <a:ext cx="3507495" cy="2445739"/>
              <a:chOff x="8508678" y="2082740"/>
              <a:chExt cx="3507495" cy="2445739"/>
            </a:xfrm>
          </p:grpSpPr>
          <p:grpSp>
            <p:nvGrpSpPr>
              <p:cNvPr id="11" name="Group 10">
                <a:extLst>
                  <a:ext uri="{FF2B5EF4-FFF2-40B4-BE49-F238E27FC236}">
                    <a16:creationId xmlns:a16="http://schemas.microsoft.com/office/drawing/2014/main" id="{0059E5C1-91E7-4A74-AB2A-A9D339162746}"/>
                  </a:ext>
                </a:extLst>
              </p:cNvPr>
              <p:cNvGrpSpPr/>
              <p:nvPr/>
            </p:nvGrpSpPr>
            <p:grpSpPr>
              <a:xfrm>
                <a:off x="8508678" y="2082740"/>
                <a:ext cx="3507495" cy="2445739"/>
                <a:chOff x="5949266" y="1848014"/>
                <a:chExt cx="3507495" cy="2445739"/>
              </a:xfrm>
            </p:grpSpPr>
            <p:grpSp>
              <p:nvGrpSpPr>
                <p:cNvPr id="31" name="Group 30">
                  <a:extLst>
                    <a:ext uri="{FF2B5EF4-FFF2-40B4-BE49-F238E27FC236}">
                      <a16:creationId xmlns:a16="http://schemas.microsoft.com/office/drawing/2014/main" id="{BAD01DF4-6A10-4BAF-8A4A-61C3E741AC6F}"/>
                    </a:ext>
                  </a:extLst>
                </p:cNvPr>
                <p:cNvGrpSpPr/>
                <p:nvPr/>
              </p:nvGrpSpPr>
              <p:grpSpPr>
                <a:xfrm rot="16200000">
                  <a:off x="7111128" y="1311299"/>
                  <a:ext cx="1808918" cy="2882348"/>
                  <a:chOff x="6748681" y="993235"/>
                  <a:chExt cx="1808918" cy="2882348"/>
                </a:xfrm>
              </p:grpSpPr>
              <p:grpSp>
                <p:nvGrpSpPr>
                  <p:cNvPr id="36" name="Group 35">
                    <a:extLst>
                      <a:ext uri="{FF2B5EF4-FFF2-40B4-BE49-F238E27FC236}">
                        <a16:creationId xmlns:a16="http://schemas.microsoft.com/office/drawing/2014/main" id="{859A78D0-DBE5-4C34-8BE9-3E0036112F01}"/>
                      </a:ext>
                    </a:extLst>
                  </p:cNvPr>
                  <p:cNvGrpSpPr/>
                  <p:nvPr/>
                </p:nvGrpSpPr>
                <p:grpSpPr>
                  <a:xfrm>
                    <a:off x="6748681" y="993235"/>
                    <a:ext cx="1808918" cy="2882348"/>
                    <a:chOff x="4204262" y="1013791"/>
                    <a:chExt cx="1808918" cy="2882348"/>
                  </a:xfrm>
                </p:grpSpPr>
                <p:grpSp>
                  <p:nvGrpSpPr>
                    <p:cNvPr id="38" name="Group 37">
                      <a:extLst>
                        <a:ext uri="{FF2B5EF4-FFF2-40B4-BE49-F238E27FC236}">
                          <a16:creationId xmlns:a16="http://schemas.microsoft.com/office/drawing/2014/main" id="{98D9C2D6-A9D7-40E6-8325-C9D549BBF0FA}"/>
                        </a:ext>
                      </a:extLst>
                    </p:cNvPr>
                    <p:cNvGrpSpPr/>
                    <p:nvPr/>
                  </p:nvGrpSpPr>
                  <p:grpSpPr>
                    <a:xfrm>
                      <a:off x="4204262" y="1013791"/>
                      <a:ext cx="1808918" cy="2882348"/>
                      <a:chOff x="4214201" y="1023730"/>
                      <a:chExt cx="1808918" cy="2882348"/>
                    </a:xfrm>
                  </p:grpSpPr>
                  <p:sp>
                    <p:nvSpPr>
                      <p:cNvPr id="40" name="Oval 39">
                        <a:extLst>
                          <a:ext uri="{FF2B5EF4-FFF2-40B4-BE49-F238E27FC236}">
                            <a16:creationId xmlns:a16="http://schemas.microsoft.com/office/drawing/2014/main" id="{E06316C8-50FB-4571-8E73-72CD91193FD4}"/>
                          </a:ext>
                        </a:extLst>
                      </p:cNvPr>
                      <p:cNvSpPr/>
                      <p:nvPr/>
                    </p:nvSpPr>
                    <p:spPr>
                      <a:xfrm>
                        <a:off x="4214201" y="1023730"/>
                        <a:ext cx="1808918" cy="2882348"/>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Oval 40">
                        <a:extLst>
                          <a:ext uri="{FF2B5EF4-FFF2-40B4-BE49-F238E27FC236}">
                            <a16:creationId xmlns:a16="http://schemas.microsoft.com/office/drawing/2014/main" id="{8D834EC4-6B03-4A27-A155-7B80EC58AD74}"/>
                          </a:ext>
                        </a:extLst>
                      </p:cNvPr>
                      <p:cNvSpPr/>
                      <p:nvPr/>
                    </p:nvSpPr>
                    <p:spPr>
                      <a:xfrm>
                        <a:off x="4731026" y="1858617"/>
                        <a:ext cx="168965" cy="298174"/>
                      </a:xfrm>
                      <a:prstGeom prst="ellipse">
                        <a:avLst/>
                      </a:prstGeom>
                      <a:solidFill>
                        <a:srgbClr val="019043"/>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41">
                        <a:extLst>
                          <a:ext uri="{FF2B5EF4-FFF2-40B4-BE49-F238E27FC236}">
                            <a16:creationId xmlns:a16="http://schemas.microsoft.com/office/drawing/2014/main" id="{405315E9-0E1A-4E48-8200-754250A553B1}"/>
                          </a:ext>
                        </a:extLst>
                      </p:cNvPr>
                      <p:cNvSpPr/>
                      <p:nvPr/>
                    </p:nvSpPr>
                    <p:spPr>
                      <a:xfrm>
                        <a:off x="5320748" y="1861932"/>
                        <a:ext cx="168965" cy="298174"/>
                      </a:xfrm>
                      <a:prstGeom prst="ellipse">
                        <a:avLst/>
                      </a:prstGeom>
                      <a:solidFill>
                        <a:srgbClr val="019043"/>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9" name="Oval 38">
                      <a:extLst>
                        <a:ext uri="{FF2B5EF4-FFF2-40B4-BE49-F238E27FC236}">
                          <a16:creationId xmlns:a16="http://schemas.microsoft.com/office/drawing/2014/main" id="{1111131C-2607-45D8-9051-45F375745A4D}"/>
                        </a:ext>
                      </a:extLst>
                    </p:cNvPr>
                    <p:cNvSpPr/>
                    <p:nvPr/>
                  </p:nvSpPr>
                  <p:spPr>
                    <a:xfrm>
                      <a:off x="5049078" y="2405269"/>
                      <a:ext cx="137160" cy="13716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3" name="Freeform: Shape 32">
                    <a:extLst>
                      <a:ext uri="{FF2B5EF4-FFF2-40B4-BE49-F238E27FC236}">
                        <a16:creationId xmlns:a16="http://schemas.microsoft.com/office/drawing/2014/main" id="{CAB92EB2-C2C4-4612-B80F-2C757E39F39A}"/>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9" name="Group 18">
                  <a:extLst>
                    <a:ext uri="{FF2B5EF4-FFF2-40B4-BE49-F238E27FC236}">
                      <a16:creationId xmlns:a16="http://schemas.microsoft.com/office/drawing/2014/main" id="{47A6AC07-7117-4B89-9E2F-1DBC7F8614EA}"/>
                    </a:ext>
                  </a:extLst>
                </p:cNvPr>
                <p:cNvGrpSpPr/>
                <p:nvPr/>
              </p:nvGrpSpPr>
              <p:grpSpPr>
                <a:xfrm rot="16200000">
                  <a:off x="6485981" y="1948120"/>
                  <a:ext cx="1808918" cy="2882348"/>
                  <a:chOff x="6748686" y="993244"/>
                  <a:chExt cx="1808918" cy="2882348"/>
                </a:xfrm>
              </p:grpSpPr>
              <p:grpSp>
                <p:nvGrpSpPr>
                  <p:cNvPr id="20" name="Group 19">
                    <a:extLst>
                      <a:ext uri="{FF2B5EF4-FFF2-40B4-BE49-F238E27FC236}">
                        <a16:creationId xmlns:a16="http://schemas.microsoft.com/office/drawing/2014/main" id="{03A18DBD-7941-4A39-8957-419EE40F8452}"/>
                      </a:ext>
                    </a:extLst>
                  </p:cNvPr>
                  <p:cNvGrpSpPr/>
                  <p:nvPr/>
                </p:nvGrpSpPr>
                <p:grpSpPr>
                  <a:xfrm>
                    <a:off x="6748686" y="993244"/>
                    <a:ext cx="1808918" cy="2882348"/>
                    <a:chOff x="4204269" y="1013800"/>
                    <a:chExt cx="1808918" cy="2882348"/>
                  </a:xfrm>
                </p:grpSpPr>
                <p:grpSp>
                  <p:nvGrpSpPr>
                    <p:cNvPr id="24" name="Group 23">
                      <a:extLst>
                        <a:ext uri="{FF2B5EF4-FFF2-40B4-BE49-F238E27FC236}">
                          <a16:creationId xmlns:a16="http://schemas.microsoft.com/office/drawing/2014/main" id="{92145AE8-DE2F-4B22-9E51-0FFCFBD7C913}"/>
                        </a:ext>
                      </a:extLst>
                    </p:cNvPr>
                    <p:cNvGrpSpPr/>
                    <p:nvPr/>
                  </p:nvGrpSpPr>
                  <p:grpSpPr>
                    <a:xfrm>
                      <a:off x="4204269" y="1013800"/>
                      <a:ext cx="1808918" cy="2882348"/>
                      <a:chOff x="4204267" y="1013800"/>
                      <a:chExt cx="1808918" cy="2882348"/>
                    </a:xfrm>
                  </p:grpSpPr>
                  <p:grpSp>
                    <p:nvGrpSpPr>
                      <p:cNvPr id="26" name="Group 25">
                        <a:extLst>
                          <a:ext uri="{FF2B5EF4-FFF2-40B4-BE49-F238E27FC236}">
                            <a16:creationId xmlns:a16="http://schemas.microsoft.com/office/drawing/2014/main" id="{734FFD2D-4255-4A98-B9B6-A211403A54CB}"/>
                          </a:ext>
                        </a:extLst>
                      </p:cNvPr>
                      <p:cNvGrpSpPr/>
                      <p:nvPr/>
                    </p:nvGrpSpPr>
                    <p:grpSpPr>
                      <a:xfrm>
                        <a:off x="4204267" y="1013800"/>
                        <a:ext cx="1808918" cy="2882348"/>
                        <a:chOff x="4214206" y="1023739"/>
                        <a:chExt cx="1808918" cy="2882348"/>
                      </a:xfrm>
                    </p:grpSpPr>
                    <p:sp>
                      <p:nvSpPr>
                        <p:cNvPr id="28" name="Oval 27">
                          <a:extLst>
                            <a:ext uri="{FF2B5EF4-FFF2-40B4-BE49-F238E27FC236}">
                              <a16:creationId xmlns:a16="http://schemas.microsoft.com/office/drawing/2014/main" id="{A12EEB14-80CC-4B58-839B-50D64F83C287}"/>
                            </a:ext>
                          </a:extLst>
                        </p:cNvPr>
                        <p:cNvSpPr/>
                        <p:nvPr/>
                      </p:nvSpPr>
                      <p:spPr>
                        <a:xfrm>
                          <a:off x="4214206" y="1023739"/>
                          <a:ext cx="1808918" cy="2882348"/>
                        </a:xfrm>
                        <a:prstGeom prst="ellipse">
                          <a:avLst/>
                        </a:prstGeom>
                        <a:solidFill>
                          <a:srgbClr val="B676BB">
                            <a:alpha val="85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id="{F402C129-1823-4ABF-AF0A-4F66870F64D2}"/>
                            </a:ext>
                          </a:extLst>
                        </p:cNvPr>
                        <p:cNvSpPr/>
                        <p:nvPr/>
                      </p:nvSpPr>
                      <p:spPr>
                        <a:xfrm>
                          <a:off x="4731026" y="1858617"/>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Oval 29">
                          <a:extLst>
                            <a:ext uri="{FF2B5EF4-FFF2-40B4-BE49-F238E27FC236}">
                              <a16:creationId xmlns:a16="http://schemas.microsoft.com/office/drawing/2014/main" id="{F341D654-E92A-4BA9-93B0-87C95BF80E5B}"/>
                            </a:ext>
                          </a:extLst>
                        </p:cNvPr>
                        <p:cNvSpPr/>
                        <p:nvPr/>
                      </p:nvSpPr>
                      <p:spPr>
                        <a:xfrm>
                          <a:off x="5320748" y="1861932"/>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Oval 26">
                        <a:extLst>
                          <a:ext uri="{FF2B5EF4-FFF2-40B4-BE49-F238E27FC236}">
                            <a16:creationId xmlns:a16="http://schemas.microsoft.com/office/drawing/2014/main" id="{50AC5408-F497-432B-BCB1-59FB81553CE2}"/>
                          </a:ext>
                        </a:extLst>
                      </p:cNvPr>
                      <p:cNvSpPr/>
                      <p:nvPr/>
                    </p:nvSpPr>
                    <p:spPr>
                      <a:xfrm>
                        <a:off x="5049078" y="2405269"/>
                        <a:ext cx="137160" cy="137160"/>
                      </a:xfrm>
                      <a:prstGeom prst="ellipse">
                        <a:avLst/>
                      </a:prstGeom>
                      <a:solidFill>
                        <a:srgbClr val="EB7F3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5" name="Oval 24">
                      <a:extLst>
                        <a:ext uri="{FF2B5EF4-FFF2-40B4-BE49-F238E27FC236}">
                          <a16:creationId xmlns:a16="http://schemas.microsoft.com/office/drawing/2014/main" id="{7B50974A-9D0F-4B51-90F6-22DE4FFED9BE}"/>
                        </a:ext>
                      </a:extLst>
                    </p:cNvPr>
                    <p:cNvSpPr/>
                    <p:nvPr/>
                  </p:nvSpPr>
                  <p:spPr>
                    <a:xfrm>
                      <a:off x="5052393" y="3024810"/>
                      <a:ext cx="137160" cy="13716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Freeform: Shape 20">
                    <a:extLst>
                      <a:ext uri="{FF2B5EF4-FFF2-40B4-BE49-F238E27FC236}">
                        <a16:creationId xmlns:a16="http://schemas.microsoft.com/office/drawing/2014/main" id="{081B629E-A12B-49F8-AC04-06479E2819BD}"/>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2" name="Straight Arrow Connector 21">
                    <a:extLst>
                      <a:ext uri="{FF2B5EF4-FFF2-40B4-BE49-F238E27FC236}">
                        <a16:creationId xmlns:a16="http://schemas.microsoft.com/office/drawing/2014/main" id="{66B4AAB0-A924-4FAD-AFDA-8B9E218DCD67}"/>
                      </a:ext>
                    </a:extLst>
                  </p:cNvPr>
                  <p:cNvCxnSpPr/>
                  <p:nvPr/>
                </p:nvCxnSpPr>
                <p:spPr>
                  <a:xfrm>
                    <a:off x="7663064" y="2442360"/>
                    <a:ext cx="0" cy="626812"/>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72D9510-1DC3-4B0B-9A58-00C2D1FA5A74}"/>
                      </a:ext>
                    </a:extLst>
                  </p:cNvPr>
                  <p:cNvSpPr txBox="1"/>
                  <p:nvPr/>
                </p:nvSpPr>
                <p:spPr>
                  <a:xfrm rot="5400000">
                    <a:off x="7157105" y="2422338"/>
                    <a:ext cx="505299" cy="657002"/>
                  </a:xfrm>
                  <a:prstGeom prst="rect">
                    <a:avLst/>
                  </a:prstGeom>
                  <a:noFill/>
                </p:spPr>
                <p:txBody>
                  <a:bodyPr wrap="none" rtlCol="0">
                    <a:spAutoFit/>
                  </a:bodyPr>
                  <a:lstStyle/>
                  <a:p>
                    <a:r>
                      <a:rPr lang="en-US" dirty="0"/>
                      <a:t>x</a:t>
                    </a:r>
                    <a:endParaRPr lang="en-US" sz="1350" dirty="0"/>
                  </a:p>
                </p:txBody>
              </p:sp>
            </p:grpSp>
            <p:cxnSp>
              <p:nvCxnSpPr>
                <p:cNvPr id="43" name="Straight Arrow Connector 42">
                  <a:extLst>
                    <a:ext uri="{FF2B5EF4-FFF2-40B4-BE49-F238E27FC236}">
                      <a16:creationId xmlns:a16="http://schemas.microsoft.com/office/drawing/2014/main" id="{5FAACED9-DA2C-4655-8D25-49AAD9B1A220}"/>
                    </a:ext>
                  </a:extLst>
                </p:cNvPr>
                <p:cNvCxnSpPr/>
                <p:nvPr/>
              </p:nvCxnSpPr>
              <p:spPr>
                <a:xfrm>
                  <a:off x="8017569" y="2743846"/>
                  <a:ext cx="0" cy="626812"/>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FB9BEB3-EB85-4B99-88BB-E5A690FA675D}"/>
                    </a:ext>
                  </a:extLst>
                </p:cNvPr>
                <p:cNvSpPr txBox="1"/>
                <p:nvPr/>
              </p:nvSpPr>
              <p:spPr>
                <a:xfrm>
                  <a:off x="7961491" y="2780363"/>
                  <a:ext cx="505299" cy="657002"/>
                </a:xfrm>
                <a:prstGeom prst="rect">
                  <a:avLst/>
                </a:prstGeom>
                <a:noFill/>
              </p:spPr>
              <p:txBody>
                <a:bodyPr wrap="none" rtlCol="0">
                  <a:spAutoFit/>
                </a:bodyPr>
                <a:lstStyle/>
                <a:p>
                  <a:r>
                    <a:rPr lang="en-US" dirty="0"/>
                    <a:t>x</a:t>
                  </a:r>
                  <a:endParaRPr lang="en-US" sz="1350" dirty="0"/>
                </a:p>
              </p:txBody>
            </p:sp>
            <p:cxnSp>
              <p:nvCxnSpPr>
                <p:cNvPr id="45" name="Straight Arrow Connector 44">
                  <a:extLst>
                    <a:ext uri="{FF2B5EF4-FFF2-40B4-BE49-F238E27FC236}">
                      <a16:creationId xmlns:a16="http://schemas.microsoft.com/office/drawing/2014/main" id="{990DB7D6-9C27-4636-8122-9B7579422D3A}"/>
                    </a:ext>
                  </a:extLst>
                </p:cNvPr>
                <p:cNvCxnSpPr>
                  <a:cxnSpLocks/>
                  <a:endCxn id="27" idx="5"/>
                </p:cNvCxnSpPr>
                <p:nvPr/>
              </p:nvCxnSpPr>
              <p:spPr>
                <a:xfrm flipH="1">
                  <a:off x="7457802" y="2743846"/>
                  <a:ext cx="559768" cy="588017"/>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4BD9B2D-E8CB-4A1C-AB53-1CE4FC89525C}"/>
                    </a:ext>
                  </a:extLst>
                </p:cNvPr>
                <p:cNvSpPr txBox="1"/>
                <p:nvPr/>
              </p:nvSpPr>
              <p:spPr>
                <a:xfrm>
                  <a:off x="7037989" y="2497156"/>
                  <a:ext cx="918778" cy="657002"/>
                </a:xfrm>
                <a:prstGeom prst="rect">
                  <a:avLst/>
                </a:prstGeom>
                <a:noFill/>
              </p:spPr>
              <p:txBody>
                <a:bodyPr wrap="none" rtlCol="0">
                  <a:spAutoFit/>
                </a:bodyPr>
                <a:lstStyle/>
                <a:p>
                  <a:r>
                    <a:rPr lang="en-US" dirty="0"/>
                    <a:t>x</a:t>
                  </a:r>
                  <a:r>
                    <a:rPr lang="en-US" dirty="0">
                      <a:latin typeface="Calibri" panose="020F0502020204030204" pitchFamily="34" charset="0"/>
                    </a:rPr>
                    <a:t>√2</a:t>
                  </a:r>
                  <a:endParaRPr lang="en-US" sz="1350" dirty="0"/>
                </a:p>
              </p:txBody>
            </p:sp>
          </p:grpSp>
          <p:sp>
            <p:nvSpPr>
              <p:cNvPr id="101" name="Oval 100">
                <a:extLst>
                  <a:ext uri="{FF2B5EF4-FFF2-40B4-BE49-F238E27FC236}">
                    <a16:creationId xmlns:a16="http://schemas.microsoft.com/office/drawing/2014/main" id="{6745407D-85E1-47BB-8AE3-CF8485EF4EAA}"/>
                  </a:ext>
                </a:extLst>
              </p:cNvPr>
              <p:cNvSpPr/>
              <p:nvPr/>
            </p:nvSpPr>
            <p:spPr>
              <a:xfrm rot="16200000">
                <a:off x="10511389" y="2918639"/>
                <a:ext cx="137160" cy="137160"/>
              </a:xfrm>
              <a:prstGeom prst="ellipse">
                <a:avLst/>
              </a:prstGeom>
              <a:solidFill>
                <a:srgbClr val="FF0000"/>
              </a:solid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5" name="TextBox 164">
              <a:extLst>
                <a:ext uri="{FF2B5EF4-FFF2-40B4-BE49-F238E27FC236}">
                  <a16:creationId xmlns:a16="http://schemas.microsoft.com/office/drawing/2014/main" id="{E0BD6230-C2E6-4FFC-9720-27763AC9ACED}"/>
                </a:ext>
              </a:extLst>
            </p:cNvPr>
            <p:cNvSpPr txBox="1"/>
            <p:nvPr/>
          </p:nvSpPr>
          <p:spPr>
            <a:xfrm>
              <a:off x="8731335" y="4645457"/>
              <a:ext cx="3421439" cy="903377"/>
            </a:xfrm>
            <a:prstGeom prst="rect">
              <a:avLst/>
            </a:prstGeom>
            <a:noFill/>
          </p:spPr>
          <p:txBody>
            <a:bodyPr wrap="square" rtlCol="0">
              <a:spAutoFit/>
            </a:bodyPr>
            <a:lstStyle/>
            <a:p>
              <a:pPr algn="ctr"/>
              <a:r>
                <a:rPr lang="en-US" sz="1350" dirty="0"/>
                <a:t>Resultant RTDs between Patient and Surface</a:t>
              </a:r>
            </a:p>
          </p:txBody>
        </p:sp>
      </p:grpSp>
      <p:grpSp>
        <p:nvGrpSpPr>
          <p:cNvPr id="167" name="Group 166">
            <a:extLst>
              <a:ext uri="{FF2B5EF4-FFF2-40B4-BE49-F238E27FC236}">
                <a16:creationId xmlns:a16="http://schemas.microsoft.com/office/drawing/2014/main" id="{B814E7EE-B854-45AB-96FD-9A21745A15E9}"/>
              </a:ext>
            </a:extLst>
          </p:cNvPr>
          <p:cNvGrpSpPr/>
          <p:nvPr/>
        </p:nvGrpSpPr>
        <p:grpSpPr>
          <a:xfrm>
            <a:off x="162136" y="5570148"/>
            <a:ext cx="4354293" cy="715581"/>
            <a:chOff x="9579592" y="4938076"/>
            <a:chExt cx="5805724" cy="954108"/>
          </a:xfrm>
        </p:grpSpPr>
        <p:sp>
          <p:nvSpPr>
            <p:cNvPr id="170" name="TextBox 169">
              <a:extLst>
                <a:ext uri="{FF2B5EF4-FFF2-40B4-BE49-F238E27FC236}">
                  <a16:creationId xmlns:a16="http://schemas.microsoft.com/office/drawing/2014/main" id="{63950FC7-88ED-4BDF-B4DD-2E92CAC1EB8F}"/>
                </a:ext>
              </a:extLst>
            </p:cNvPr>
            <p:cNvSpPr txBox="1"/>
            <p:nvPr/>
          </p:nvSpPr>
          <p:spPr>
            <a:xfrm>
              <a:off x="9739547" y="4938076"/>
              <a:ext cx="5645769" cy="954108"/>
            </a:xfrm>
            <a:prstGeom prst="rect">
              <a:avLst/>
            </a:prstGeom>
            <a:noFill/>
          </p:spPr>
          <p:txBody>
            <a:bodyPr wrap="square" rtlCol="0">
              <a:spAutoFit/>
            </a:bodyPr>
            <a:lstStyle/>
            <a:p>
              <a:r>
                <a:rPr lang="en-US" sz="1350" dirty="0">
                  <a:solidFill>
                    <a:schemeClr val="tx1">
                      <a:lumMod val="65000"/>
                      <a:lumOff val="35000"/>
                    </a:schemeClr>
                  </a:solidFill>
                </a:rPr>
                <a:t>- Linac Isocenter</a:t>
              </a:r>
            </a:p>
            <a:p>
              <a:r>
                <a:rPr lang="en-US" sz="1350" dirty="0">
                  <a:solidFill>
                    <a:schemeClr val="tx1">
                      <a:lumMod val="65000"/>
                      <a:lumOff val="35000"/>
                    </a:schemeClr>
                  </a:solidFill>
                </a:rPr>
                <a:t>- AlignRT Isocenter</a:t>
              </a:r>
            </a:p>
            <a:p>
              <a:pPr marL="89297" indent="-89297"/>
              <a:r>
                <a:rPr lang="en-US" sz="1350" dirty="0">
                  <a:solidFill>
                    <a:schemeClr val="tx1">
                      <a:lumMod val="65000"/>
                      <a:lumOff val="35000"/>
                    </a:schemeClr>
                  </a:solidFill>
                </a:rPr>
                <a:t>- Relative point of linac ISO in AlignRT reference surface</a:t>
              </a:r>
            </a:p>
          </p:txBody>
        </p:sp>
        <p:sp>
          <p:nvSpPr>
            <p:cNvPr id="171" name="Oval 170">
              <a:extLst>
                <a:ext uri="{FF2B5EF4-FFF2-40B4-BE49-F238E27FC236}">
                  <a16:creationId xmlns:a16="http://schemas.microsoft.com/office/drawing/2014/main" id="{DA7B204F-8B87-4233-9C9F-03A63B5EB9A0}"/>
                </a:ext>
              </a:extLst>
            </p:cNvPr>
            <p:cNvSpPr/>
            <p:nvPr/>
          </p:nvSpPr>
          <p:spPr>
            <a:xfrm rot="16200000">
              <a:off x="9581438" y="5053830"/>
              <a:ext cx="137160" cy="137160"/>
            </a:xfrm>
            <a:prstGeom prst="ellipse">
              <a:avLst/>
            </a:prstGeom>
            <a:solidFill>
              <a:srgbClr val="FF0000"/>
            </a:solid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2" name="Oval 171">
              <a:extLst>
                <a:ext uri="{FF2B5EF4-FFF2-40B4-BE49-F238E27FC236}">
                  <a16:creationId xmlns:a16="http://schemas.microsoft.com/office/drawing/2014/main" id="{EDDCFC10-8C59-427C-A77C-32FA6BFC53A7}"/>
                </a:ext>
              </a:extLst>
            </p:cNvPr>
            <p:cNvSpPr/>
            <p:nvPr/>
          </p:nvSpPr>
          <p:spPr>
            <a:xfrm rot="16200000">
              <a:off x="9579592" y="5334852"/>
              <a:ext cx="137160" cy="137160"/>
            </a:xfrm>
            <a:prstGeom prst="ellipse">
              <a:avLst/>
            </a:prstGeom>
            <a:solidFill>
              <a:srgbClr val="FFFF00"/>
            </a:solid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3" name="Oval 172">
              <a:extLst>
                <a:ext uri="{FF2B5EF4-FFF2-40B4-BE49-F238E27FC236}">
                  <a16:creationId xmlns:a16="http://schemas.microsoft.com/office/drawing/2014/main" id="{D36C2B2C-D466-498D-B51E-0AD32777E82C}"/>
                </a:ext>
              </a:extLst>
            </p:cNvPr>
            <p:cNvSpPr/>
            <p:nvPr/>
          </p:nvSpPr>
          <p:spPr>
            <a:xfrm rot="16200000">
              <a:off x="9580438" y="5619102"/>
              <a:ext cx="137160" cy="137160"/>
            </a:xfrm>
            <a:prstGeom prst="ellipse">
              <a:avLst/>
            </a:prstGeom>
            <a:solidFill>
              <a:srgbClr val="EB7F35"/>
            </a:solidFill>
            <a:ln w="19050">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a:extLst>
              <a:ext uri="{FF2B5EF4-FFF2-40B4-BE49-F238E27FC236}">
                <a16:creationId xmlns:a16="http://schemas.microsoft.com/office/drawing/2014/main" id="{A55E49C3-1ED9-4777-BF8B-071262E5B3B7}"/>
              </a:ext>
            </a:extLst>
          </p:cNvPr>
          <p:cNvSpPr>
            <a:spLocks noGrp="1"/>
          </p:cNvSpPr>
          <p:nvPr>
            <p:ph type="title"/>
          </p:nvPr>
        </p:nvSpPr>
        <p:spPr/>
        <p:txBody>
          <a:bodyPr/>
          <a:lstStyle/>
          <a:p>
            <a:r>
              <a:rPr lang="en-US" dirty="0">
                <a:latin typeface="+mn-lt"/>
              </a:rPr>
              <a:t>MV Isocentre CALIBRATION </a:t>
            </a:r>
            <a:r>
              <a:rPr lang="en-US" dirty="0">
                <a:solidFill>
                  <a:schemeClr val="tx1">
                    <a:lumMod val="50000"/>
                    <a:lumOff val="50000"/>
                  </a:schemeClr>
                </a:solidFill>
                <a:latin typeface="+mn-lt"/>
              </a:rPr>
              <a:t>– </a:t>
            </a:r>
            <a:r>
              <a:rPr lang="pl-PL" dirty="0">
                <a:solidFill>
                  <a:schemeClr val="tx1">
                    <a:lumMod val="50000"/>
                    <a:lumOff val="50000"/>
                  </a:schemeClr>
                </a:solidFill>
                <a:latin typeface="+mn-lt"/>
              </a:rPr>
              <a:t>Konsewencja przesiunięcia Izo</a:t>
            </a:r>
            <a:endParaRPr lang="en-US" dirty="0">
              <a:solidFill>
                <a:schemeClr val="tx1">
                  <a:lumMod val="50000"/>
                  <a:lumOff val="50000"/>
                </a:schemeClr>
              </a:solidFill>
              <a:latin typeface="+mn-lt"/>
            </a:endParaRPr>
          </a:p>
        </p:txBody>
      </p:sp>
      <p:grpSp>
        <p:nvGrpSpPr>
          <p:cNvPr id="115" name="Group 114">
            <a:extLst>
              <a:ext uri="{FF2B5EF4-FFF2-40B4-BE49-F238E27FC236}">
                <a16:creationId xmlns:a16="http://schemas.microsoft.com/office/drawing/2014/main" id="{47B1C5C1-5D3E-4515-871D-672AAA373187}"/>
              </a:ext>
            </a:extLst>
          </p:cNvPr>
          <p:cNvGrpSpPr/>
          <p:nvPr/>
        </p:nvGrpSpPr>
        <p:grpSpPr>
          <a:xfrm>
            <a:off x="5137823" y="5753027"/>
            <a:ext cx="3827354" cy="559299"/>
            <a:chOff x="7417605" y="6191809"/>
            <a:chExt cx="4654591" cy="677107"/>
          </a:xfrm>
        </p:grpSpPr>
        <p:grpSp>
          <p:nvGrpSpPr>
            <p:cNvPr id="116" name="Group 115">
              <a:extLst>
                <a:ext uri="{FF2B5EF4-FFF2-40B4-BE49-F238E27FC236}">
                  <a16:creationId xmlns:a16="http://schemas.microsoft.com/office/drawing/2014/main" id="{D19D23F3-C122-44A7-A883-ACB48417F9BC}"/>
                </a:ext>
              </a:extLst>
            </p:cNvPr>
            <p:cNvGrpSpPr>
              <a:grpSpLocks noChangeAspect="1"/>
            </p:cNvGrpSpPr>
            <p:nvPr/>
          </p:nvGrpSpPr>
          <p:grpSpPr>
            <a:xfrm>
              <a:off x="7417605" y="6238667"/>
              <a:ext cx="322611" cy="273306"/>
              <a:chOff x="6748690" y="993237"/>
              <a:chExt cx="1808917" cy="2882348"/>
            </a:xfrm>
          </p:grpSpPr>
          <p:grpSp>
            <p:nvGrpSpPr>
              <p:cNvPr id="124" name="Group 123">
                <a:extLst>
                  <a:ext uri="{FF2B5EF4-FFF2-40B4-BE49-F238E27FC236}">
                    <a16:creationId xmlns:a16="http://schemas.microsoft.com/office/drawing/2014/main" id="{317CD532-B30E-4F73-A4DB-6B6DD9526373}"/>
                  </a:ext>
                </a:extLst>
              </p:cNvPr>
              <p:cNvGrpSpPr/>
              <p:nvPr/>
            </p:nvGrpSpPr>
            <p:grpSpPr>
              <a:xfrm>
                <a:off x="6748690" y="993237"/>
                <a:ext cx="1808917" cy="2882348"/>
                <a:chOff x="4214210" y="1023732"/>
                <a:chExt cx="1808917" cy="2882348"/>
              </a:xfrm>
            </p:grpSpPr>
            <p:sp>
              <p:nvSpPr>
                <p:cNvPr id="127" name="Oval 126">
                  <a:extLst>
                    <a:ext uri="{FF2B5EF4-FFF2-40B4-BE49-F238E27FC236}">
                      <a16:creationId xmlns:a16="http://schemas.microsoft.com/office/drawing/2014/main" id="{6C9FDEB4-1A47-474E-8FE1-312BF86EBAC8}"/>
                    </a:ext>
                  </a:extLst>
                </p:cNvPr>
                <p:cNvSpPr/>
                <p:nvPr/>
              </p:nvSpPr>
              <p:spPr>
                <a:xfrm>
                  <a:off x="4214210" y="1023732"/>
                  <a:ext cx="1808917" cy="2882348"/>
                </a:xfrm>
                <a:prstGeom prst="ellipse">
                  <a:avLst/>
                </a:prstGeom>
                <a:solidFill>
                  <a:srgbClr val="17AE5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Oval 128">
                  <a:extLst>
                    <a:ext uri="{FF2B5EF4-FFF2-40B4-BE49-F238E27FC236}">
                      <a16:creationId xmlns:a16="http://schemas.microsoft.com/office/drawing/2014/main" id="{AC429D35-F89A-474E-B823-F0BAFB812CAD}"/>
                    </a:ext>
                  </a:extLst>
                </p:cNvPr>
                <p:cNvSpPr/>
                <p:nvPr/>
              </p:nvSpPr>
              <p:spPr>
                <a:xfrm>
                  <a:off x="4731026" y="1858617"/>
                  <a:ext cx="168965" cy="298174"/>
                </a:xfrm>
                <a:prstGeom prst="ellipse">
                  <a:avLst/>
                </a:prstGeom>
                <a:solidFill>
                  <a:srgbClr val="019043"/>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0" name="Oval 129">
                  <a:extLst>
                    <a:ext uri="{FF2B5EF4-FFF2-40B4-BE49-F238E27FC236}">
                      <a16:creationId xmlns:a16="http://schemas.microsoft.com/office/drawing/2014/main" id="{BED3C1B3-7AD2-4DB3-960D-13DE93B33DD6}"/>
                    </a:ext>
                  </a:extLst>
                </p:cNvPr>
                <p:cNvSpPr/>
                <p:nvPr/>
              </p:nvSpPr>
              <p:spPr>
                <a:xfrm>
                  <a:off x="5320748" y="1861932"/>
                  <a:ext cx="168965" cy="298174"/>
                </a:xfrm>
                <a:prstGeom prst="ellipse">
                  <a:avLst/>
                </a:prstGeom>
                <a:solidFill>
                  <a:srgbClr val="019043"/>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5" name="Freeform: Shape 124">
                <a:extLst>
                  <a:ext uri="{FF2B5EF4-FFF2-40B4-BE49-F238E27FC236}">
                    <a16:creationId xmlns:a16="http://schemas.microsoft.com/office/drawing/2014/main" id="{BBFC8D90-534F-4527-8257-F467A75BFBB6}"/>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17" name="Group 116">
              <a:extLst>
                <a:ext uri="{FF2B5EF4-FFF2-40B4-BE49-F238E27FC236}">
                  <a16:creationId xmlns:a16="http://schemas.microsoft.com/office/drawing/2014/main" id="{28561A2F-4DF7-4B64-B02A-E526AB5CBF1E}"/>
                </a:ext>
              </a:extLst>
            </p:cNvPr>
            <p:cNvGrpSpPr>
              <a:grpSpLocks noChangeAspect="1"/>
            </p:cNvGrpSpPr>
            <p:nvPr/>
          </p:nvGrpSpPr>
          <p:grpSpPr>
            <a:xfrm>
              <a:off x="9500149" y="6237904"/>
              <a:ext cx="322611" cy="273306"/>
              <a:chOff x="6748680" y="993237"/>
              <a:chExt cx="1808918" cy="2882348"/>
            </a:xfrm>
          </p:grpSpPr>
          <p:grpSp>
            <p:nvGrpSpPr>
              <p:cNvPr id="119" name="Group 118">
                <a:extLst>
                  <a:ext uri="{FF2B5EF4-FFF2-40B4-BE49-F238E27FC236}">
                    <a16:creationId xmlns:a16="http://schemas.microsoft.com/office/drawing/2014/main" id="{20569544-C2DE-4B5A-A120-664EA0316860}"/>
                  </a:ext>
                </a:extLst>
              </p:cNvPr>
              <p:cNvGrpSpPr/>
              <p:nvPr/>
            </p:nvGrpSpPr>
            <p:grpSpPr>
              <a:xfrm>
                <a:off x="6748680" y="993237"/>
                <a:ext cx="1808918" cy="2882348"/>
                <a:chOff x="4214200" y="1023732"/>
                <a:chExt cx="1808918" cy="2882348"/>
              </a:xfrm>
            </p:grpSpPr>
            <p:sp>
              <p:nvSpPr>
                <p:cNvPr id="121" name="Oval 120">
                  <a:extLst>
                    <a:ext uri="{FF2B5EF4-FFF2-40B4-BE49-F238E27FC236}">
                      <a16:creationId xmlns:a16="http://schemas.microsoft.com/office/drawing/2014/main" id="{5DBF0D9F-B34D-4723-82DF-5377456FC8D3}"/>
                    </a:ext>
                  </a:extLst>
                </p:cNvPr>
                <p:cNvSpPr/>
                <p:nvPr/>
              </p:nvSpPr>
              <p:spPr>
                <a:xfrm>
                  <a:off x="4214200" y="1023732"/>
                  <a:ext cx="1808918" cy="2882348"/>
                </a:xfrm>
                <a:prstGeom prst="ellipse">
                  <a:avLst/>
                </a:prstGeom>
                <a:solidFill>
                  <a:srgbClr val="CA9BC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2" name="Oval 121">
                  <a:extLst>
                    <a:ext uri="{FF2B5EF4-FFF2-40B4-BE49-F238E27FC236}">
                      <a16:creationId xmlns:a16="http://schemas.microsoft.com/office/drawing/2014/main" id="{509AAB0B-0E7F-40EE-9EA0-40CC294AA307}"/>
                    </a:ext>
                  </a:extLst>
                </p:cNvPr>
                <p:cNvSpPr/>
                <p:nvPr/>
              </p:nvSpPr>
              <p:spPr>
                <a:xfrm>
                  <a:off x="4731026" y="1858617"/>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3" name="Oval 122">
                  <a:extLst>
                    <a:ext uri="{FF2B5EF4-FFF2-40B4-BE49-F238E27FC236}">
                      <a16:creationId xmlns:a16="http://schemas.microsoft.com/office/drawing/2014/main" id="{93D827E8-66F6-4FEB-BB42-5BD8BBDEDF5A}"/>
                    </a:ext>
                  </a:extLst>
                </p:cNvPr>
                <p:cNvSpPr/>
                <p:nvPr/>
              </p:nvSpPr>
              <p:spPr>
                <a:xfrm>
                  <a:off x="5320748" y="1861932"/>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0" name="Freeform: Shape 119">
                <a:extLst>
                  <a:ext uri="{FF2B5EF4-FFF2-40B4-BE49-F238E27FC236}">
                    <a16:creationId xmlns:a16="http://schemas.microsoft.com/office/drawing/2014/main" id="{453529F8-F1B5-479A-B932-279E1DC3621C}"/>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18" name="TextBox 117">
              <a:extLst>
                <a:ext uri="{FF2B5EF4-FFF2-40B4-BE49-F238E27FC236}">
                  <a16:creationId xmlns:a16="http://schemas.microsoft.com/office/drawing/2014/main" id="{32823302-FC8C-41BD-8D0C-7F9F31B2B24B}"/>
                </a:ext>
              </a:extLst>
            </p:cNvPr>
            <p:cNvSpPr txBox="1"/>
            <p:nvPr/>
          </p:nvSpPr>
          <p:spPr>
            <a:xfrm>
              <a:off x="7757759" y="6191809"/>
              <a:ext cx="4314437" cy="677107"/>
            </a:xfrm>
            <a:prstGeom prst="rect">
              <a:avLst/>
            </a:prstGeom>
            <a:noFill/>
          </p:spPr>
          <p:txBody>
            <a:bodyPr wrap="square" rtlCol="0">
              <a:spAutoFit/>
            </a:bodyPr>
            <a:lstStyle/>
            <a:p>
              <a:pPr>
                <a:spcAft>
                  <a:spcPts val="450"/>
                </a:spcAft>
              </a:pPr>
              <a:r>
                <a:rPr lang="en-US" sz="1350" dirty="0">
                  <a:solidFill>
                    <a:schemeClr val="tx1">
                      <a:lumMod val="65000"/>
                      <a:lumOff val="35000"/>
                    </a:schemeClr>
                  </a:solidFill>
                </a:rPr>
                <a:t>Physical Location            AlignRT Surface Location</a:t>
              </a:r>
            </a:p>
          </p:txBody>
        </p:sp>
      </p:grpSp>
      <p:sp>
        <p:nvSpPr>
          <p:cNvPr id="113" name="TextBox 112">
            <a:extLst>
              <a:ext uri="{FF2B5EF4-FFF2-40B4-BE49-F238E27FC236}">
                <a16:creationId xmlns:a16="http://schemas.microsoft.com/office/drawing/2014/main" id="{204BE67B-A290-412E-8453-9AD09DE7C510}"/>
              </a:ext>
            </a:extLst>
          </p:cNvPr>
          <p:cNvSpPr txBox="1"/>
          <p:nvPr/>
        </p:nvSpPr>
        <p:spPr>
          <a:xfrm>
            <a:off x="484467" y="1046578"/>
            <a:ext cx="7863210" cy="707886"/>
          </a:xfrm>
          <a:prstGeom prst="rect">
            <a:avLst/>
          </a:prstGeom>
          <a:noFill/>
        </p:spPr>
        <p:txBody>
          <a:bodyPr wrap="square" rtlCol="0">
            <a:spAutoFit/>
          </a:bodyPr>
          <a:lstStyle/>
          <a:p>
            <a:r>
              <a:rPr lang="en-US" sz="2000" dirty="0">
                <a:cs typeface="Arial" panose="020B0604020202020204" pitchFamily="34" charset="0"/>
              </a:rPr>
              <a:t>Example: Real time delta walkout at couch rotations caused by a longitudinal AlignRT calibration offset</a:t>
            </a:r>
          </a:p>
        </p:txBody>
      </p:sp>
      <p:sp>
        <p:nvSpPr>
          <p:cNvPr id="114" name="TextBox 113">
            <a:extLst>
              <a:ext uri="{FF2B5EF4-FFF2-40B4-BE49-F238E27FC236}">
                <a16:creationId xmlns:a16="http://schemas.microsoft.com/office/drawing/2014/main" id="{EDFB5E1F-FAA2-4A8C-9408-0B036514D955}"/>
              </a:ext>
            </a:extLst>
          </p:cNvPr>
          <p:cNvSpPr txBox="1"/>
          <p:nvPr/>
        </p:nvSpPr>
        <p:spPr>
          <a:xfrm>
            <a:off x="5023462" y="6108446"/>
            <a:ext cx="2879962"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Paxton et al. </a:t>
            </a:r>
            <a:r>
              <a:rPr lang="pl-PL" sz="1400" i="1" dirty="0">
                <a:latin typeface="Arial" panose="020B0604020202020204" pitchFamily="34" charset="0"/>
                <a:cs typeface="Arial" panose="020B0604020202020204" pitchFamily="34" charset="0"/>
              </a:rPr>
              <a:t>J Appl Clin Med Phys </a:t>
            </a:r>
            <a:r>
              <a:rPr lang="pl-PL" sz="1400" dirty="0">
                <a:latin typeface="Arial" panose="020B0604020202020204" pitchFamily="34" charset="0"/>
                <a:cs typeface="Arial" panose="020B0604020202020204" pitchFamily="34" charset="0"/>
              </a:rPr>
              <a:t>2017.</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2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162"/>
                                        </p:tgtEl>
                                        <p:attrNameLst>
                                          <p:attrName>style.opacity</p:attrName>
                                        </p:attrNameLst>
                                      </p:cBhvr>
                                      <p:to>
                                        <p:strVal val="0.25"/>
                                      </p:to>
                                    </p:set>
                                    <p:animEffect filter="image" prLst="opacity: 0.25">
                                      <p:cBhvr rctx="IE">
                                        <p:cTn id="15" dur="indefinite"/>
                                        <p:tgtEl>
                                          <p:spTgt spid="162"/>
                                        </p:tgtEl>
                                      </p:cBhvr>
                                    </p:animEffect>
                                  </p:childTnLst>
                                </p:cTn>
                              </p:par>
                              <p:par>
                                <p:cTn id="16" presetID="1" presetClass="entr" presetSubtype="0" fill="hold" nodeType="withEffect">
                                  <p:stCondLst>
                                    <p:cond delay="0"/>
                                  </p:stCondLst>
                                  <p:childTnLst>
                                    <p:set>
                                      <p:cBhvr>
                                        <p:cTn id="17" dur="1" fill="hold">
                                          <p:stCondLst>
                                            <p:cond delay="0"/>
                                          </p:stCondLst>
                                        </p:cTn>
                                        <p:tgtEl>
                                          <p:spTgt spid="1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4"/>
                                        </p:tgtEl>
                                        <p:attrNameLst>
                                          <p:attrName>style.visibility</p:attrName>
                                        </p:attrNameLst>
                                      </p:cBhvr>
                                      <p:to>
                                        <p:strVal val="visible"/>
                                      </p:to>
                                    </p:set>
                                  </p:childTnLst>
                                </p:cTn>
                              </p:par>
                              <p:par>
                                <p:cTn id="22" presetID="9" presetClass="emph" presetSubtype="0" nodeType="withEffect">
                                  <p:stCondLst>
                                    <p:cond delay="0"/>
                                  </p:stCondLst>
                                  <p:childTnLst>
                                    <p:set>
                                      <p:cBhvr>
                                        <p:cTn id="23" dur="indefinite"/>
                                        <p:tgtEl>
                                          <p:spTgt spid="161"/>
                                        </p:tgtEl>
                                        <p:attrNameLst>
                                          <p:attrName>style.opacity</p:attrName>
                                        </p:attrNameLst>
                                      </p:cBhvr>
                                      <p:to>
                                        <p:strVal val="0.25"/>
                                      </p:to>
                                    </p:set>
                                    <p:animEffect filter="image" prLst="opacity: 0.25">
                                      <p:cBhvr rctx="IE">
                                        <p:cTn id="24" dur="indefinite"/>
                                        <p:tgtEl>
                                          <p:spTgt spid="16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6"/>
                                        </p:tgtEl>
                                        <p:attrNameLst>
                                          <p:attrName>style.visibility</p:attrName>
                                        </p:attrNameLst>
                                      </p:cBhvr>
                                      <p:to>
                                        <p:strVal val="visible"/>
                                      </p:to>
                                    </p:set>
                                  </p:childTnLst>
                                </p:cTn>
                              </p:par>
                              <p:par>
                                <p:cTn id="29" presetID="9" presetClass="emph" presetSubtype="0" nodeType="withEffect">
                                  <p:stCondLst>
                                    <p:cond delay="0"/>
                                  </p:stCondLst>
                                  <p:childTnLst>
                                    <p:set>
                                      <p:cBhvr>
                                        <p:cTn id="30" dur="indefinite"/>
                                        <p:tgtEl>
                                          <p:spTgt spid="164"/>
                                        </p:tgtEl>
                                        <p:attrNameLst>
                                          <p:attrName>style.opacity</p:attrName>
                                        </p:attrNameLst>
                                      </p:cBhvr>
                                      <p:to>
                                        <p:strVal val="0.25"/>
                                      </p:to>
                                    </p:set>
                                    <p:animEffect filter="image" prLst="opacity: 0.25">
                                      <p:cBhvr rctx="IE">
                                        <p:cTn id="31" dur="indefinite"/>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2919-1869-4B22-B913-DEB82D4439DD}"/>
              </a:ext>
            </a:extLst>
          </p:cNvPr>
          <p:cNvSpPr>
            <a:spLocks noGrp="1"/>
          </p:cNvSpPr>
          <p:nvPr>
            <p:ph type="title"/>
          </p:nvPr>
        </p:nvSpPr>
        <p:spPr/>
        <p:txBody>
          <a:bodyPr/>
          <a:lstStyle/>
          <a:p>
            <a:r>
              <a:rPr lang="en-US" dirty="0">
                <a:latin typeface="+mn-lt"/>
              </a:rPr>
              <a:t>MV Isocentre CALIBRATION</a:t>
            </a:r>
            <a:r>
              <a:rPr lang="en-US" dirty="0">
                <a:solidFill>
                  <a:schemeClr val="tx1">
                    <a:lumMod val="50000"/>
                    <a:lumOff val="50000"/>
                  </a:schemeClr>
                </a:solidFill>
                <a:latin typeface="+mn-lt"/>
              </a:rPr>
              <a:t> –</a:t>
            </a:r>
            <a:r>
              <a:rPr lang="pl-PL" dirty="0">
                <a:solidFill>
                  <a:schemeClr val="tx1">
                    <a:lumMod val="50000"/>
                    <a:lumOff val="50000"/>
                  </a:schemeClr>
                </a:solidFill>
                <a:latin typeface="+mn-lt"/>
              </a:rPr>
              <a:t> Konsekwencje przesiunięcia Izo</a:t>
            </a:r>
            <a:endParaRPr lang="en-US" dirty="0">
              <a:latin typeface="+mn-lt"/>
            </a:endParaRPr>
          </a:p>
        </p:txBody>
      </p:sp>
      <p:grpSp>
        <p:nvGrpSpPr>
          <p:cNvPr id="6" name="Group 5">
            <a:extLst>
              <a:ext uri="{FF2B5EF4-FFF2-40B4-BE49-F238E27FC236}">
                <a16:creationId xmlns:a16="http://schemas.microsoft.com/office/drawing/2014/main" id="{F8DFE84B-8EE3-4C56-A3F0-B33AB00DA765}"/>
              </a:ext>
            </a:extLst>
          </p:cNvPr>
          <p:cNvGrpSpPr>
            <a:grpSpLocks noChangeAspect="1"/>
          </p:cNvGrpSpPr>
          <p:nvPr/>
        </p:nvGrpSpPr>
        <p:grpSpPr>
          <a:xfrm>
            <a:off x="7729146" y="3717728"/>
            <a:ext cx="1349537" cy="1966543"/>
            <a:chOff x="-55262" y="354934"/>
            <a:chExt cx="2399177" cy="3496076"/>
          </a:xfrm>
        </p:grpSpPr>
        <p:grpSp>
          <p:nvGrpSpPr>
            <p:cNvPr id="7" name="Group 6">
              <a:extLst>
                <a:ext uri="{FF2B5EF4-FFF2-40B4-BE49-F238E27FC236}">
                  <a16:creationId xmlns:a16="http://schemas.microsoft.com/office/drawing/2014/main" id="{1FE71690-1B1F-4109-B546-624DFC967872}"/>
                </a:ext>
              </a:extLst>
            </p:cNvPr>
            <p:cNvGrpSpPr/>
            <p:nvPr/>
          </p:nvGrpSpPr>
          <p:grpSpPr>
            <a:xfrm>
              <a:off x="230928" y="354934"/>
              <a:ext cx="1808918" cy="2882348"/>
              <a:chOff x="6748680" y="993237"/>
              <a:chExt cx="1808918" cy="2882348"/>
            </a:xfrm>
          </p:grpSpPr>
          <p:grpSp>
            <p:nvGrpSpPr>
              <p:cNvPr id="9" name="Group 8">
                <a:extLst>
                  <a:ext uri="{FF2B5EF4-FFF2-40B4-BE49-F238E27FC236}">
                    <a16:creationId xmlns:a16="http://schemas.microsoft.com/office/drawing/2014/main" id="{D1F45084-E9D8-4279-AE1C-DB6664FCFF45}"/>
                  </a:ext>
                </a:extLst>
              </p:cNvPr>
              <p:cNvGrpSpPr/>
              <p:nvPr/>
            </p:nvGrpSpPr>
            <p:grpSpPr>
              <a:xfrm>
                <a:off x="6748680" y="993237"/>
                <a:ext cx="1808918" cy="2882348"/>
                <a:chOff x="4204263" y="1013793"/>
                <a:chExt cx="1808918" cy="2882348"/>
              </a:xfrm>
            </p:grpSpPr>
            <p:grpSp>
              <p:nvGrpSpPr>
                <p:cNvPr id="13" name="Group 12">
                  <a:extLst>
                    <a:ext uri="{FF2B5EF4-FFF2-40B4-BE49-F238E27FC236}">
                      <a16:creationId xmlns:a16="http://schemas.microsoft.com/office/drawing/2014/main" id="{A25DEE81-BAD8-4254-A524-CC95C34BDB03}"/>
                    </a:ext>
                  </a:extLst>
                </p:cNvPr>
                <p:cNvGrpSpPr/>
                <p:nvPr/>
              </p:nvGrpSpPr>
              <p:grpSpPr>
                <a:xfrm>
                  <a:off x="4204263" y="1013793"/>
                  <a:ext cx="1808918" cy="2882348"/>
                  <a:chOff x="4204261" y="1013793"/>
                  <a:chExt cx="1808918" cy="2882348"/>
                </a:xfrm>
              </p:grpSpPr>
              <p:grpSp>
                <p:nvGrpSpPr>
                  <p:cNvPr id="15" name="Group 14">
                    <a:extLst>
                      <a:ext uri="{FF2B5EF4-FFF2-40B4-BE49-F238E27FC236}">
                        <a16:creationId xmlns:a16="http://schemas.microsoft.com/office/drawing/2014/main" id="{ADD9BDC1-89F8-41D6-8460-73A0FFE54EF7}"/>
                      </a:ext>
                    </a:extLst>
                  </p:cNvPr>
                  <p:cNvGrpSpPr/>
                  <p:nvPr/>
                </p:nvGrpSpPr>
                <p:grpSpPr>
                  <a:xfrm>
                    <a:off x="4204261" y="1013793"/>
                    <a:ext cx="1808918" cy="2882348"/>
                    <a:chOff x="4214200" y="1023732"/>
                    <a:chExt cx="1808918" cy="2882348"/>
                  </a:xfrm>
                </p:grpSpPr>
                <p:sp>
                  <p:nvSpPr>
                    <p:cNvPr id="17" name="Oval 16">
                      <a:extLst>
                        <a:ext uri="{FF2B5EF4-FFF2-40B4-BE49-F238E27FC236}">
                          <a16:creationId xmlns:a16="http://schemas.microsoft.com/office/drawing/2014/main" id="{6FB929DB-F3E2-4310-BA61-0801F05008CB}"/>
                        </a:ext>
                      </a:extLst>
                    </p:cNvPr>
                    <p:cNvSpPr/>
                    <p:nvPr/>
                  </p:nvSpPr>
                  <p:spPr>
                    <a:xfrm>
                      <a:off x="4214200" y="1023732"/>
                      <a:ext cx="1808918" cy="2882348"/>
                    </a:xfrm>
                    <a:prstGeom prst="ellipse">
                      <a:avLst/>
                    </a:prstGeom>
                    <a:solidFill>
                      <a:srgbClr val="A6A6A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a:extLst>
                        <a:ext uri="{FF2B5EF4-FFF2-40B4-BE49-F238E27FC236}">
                          <a16:creationId xmlns:a16="http://schemas.microsoft.com/office/drawing/2014/main" id="{22AF10BA-C2C4-4FB6-B40B-4348D7759D1A}"/>
                        </a:ext>
                      </a:extLst>
                    </p:cNvPr>
                    <p:cNvSpPr/>
                    <p:nvPr/>
                  </p:nvSpPr>
                  <p:spPr>
                    <a:xfrm>
                      <a:off x="4731026" y="1858617"/>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Oval 18">
                      <a:extLst>
                        <a:ext uri="{FF2B5EF4-FFF2-40B4-BE49-F238E27FC236}">
                          <a16:creationId xmlns:a16="http://schemas.microsoft.com/office/drawing/2014/main" id="{EB88DD13-AB14-49FD-8010-85D662A7AC82}"/>
                        </a:ext>
                      </a:extLst>
                    </p:cNvPr>
                    <p:cNvSpPr/>
                    <p:nvPr/>
                  </p:nvSpPr>
                  <p:spPr>
                    <a:xfrm>
                      <a:off x="5320748" y="1861932"/>
                      <a:ext cx="168965" cy="298174"/>
                    </a:xfrm>
                    <a:prstGeom prst="ellipse">
                      <a:avLst/>
                    </a:prstGeom>
                    <a:solidFill>
                      <a:srgbClr val="C354B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Oval 15">
                    <a:extLst>
                      <a:ext uri="{FF2B5EF4-FFF2-40B4-BE49-F238E27FC236}">
                        <a16:creationId xmlns:a16="http://schemas.microsoft.com/office/drawing/2014/main" id="{A7984A7C-4512-47FE-996C-30D796A6E3B2}"/>
                      </a:ext>
                    </a:extLst>
                  </p:cNvPr>
                  <p:cNvSpPr/>
                  <p:nvPr/>
                </p:nvSpPr>
                <p:spPr>
                  <a:xfrm>
                    <a:off x="5049078" y="2405269"/>
                    <a:ext cx="137160" cy="13716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 name="Oval 13">
                  <a:extLst>
                    <a:ext uri="{FF2B5EF4-FFF2-40B4-BE49-F238E27FC236}">
                      <a16:creationId xmlns:a16="http://schemas.microsoft.com/office/drawing/2014/main" id="{BC8AC71F-A07C-43BE-8518-CF1F20DBE1D8}"/>
                    </a:ext>
                  </a:extLst>
                </p:cNvPr>
                <p:cNvSpPr/>
                <p:nvPr/>
              </p:nvSpPr>
              <p:spPr>
                <a:xfrm>
                  <a:off x="5052393" y="3024810"/>
                  <a:ext cx="137160" cy="13716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Freeform: Shape 9">
                <a:extLst>
                  <a:ext uri="{FF2B5EF4-FFF2-40B4-BE49-F238E27FC236}">
                    <a16:creationId xmlns:a16="http://schemas.microsoft.com/office/drawing/2014/main" id="{0C7B8410-747A-4070-8A26-3C93C1EA1DB2}"/>
                  </a:ext>
                </a:extLst>
              </p:cNvPr>
              <p:cNvSpPr/>
              <p:nvPr/>
            </p:nvSpPr>
            <p:spPr>
              <a:xfrm>
                <a:off x="7184998" y="3148685"/>
                <a:ext cx="954157" cy="239876"/>
              </a:xfrm>
              <a:custGeom>
                <a:avLst/>
                <a:gdLst>
                  <a:gd name="connsiteX0" fmla="*/ 0 w 954157"/>
                  <a:gd name="connsiteY0" fmla="*/ 0 h 239876"/>
                  <a:gd name="connsiteX1" fmla="*/ 168966 w 954157"/>
                  <a:gd name="connsiteY1" fmla="*/ 149087 h 239876"/>
                  <a:gd name="connsiteX2" fmla="*/ 427383 w 954157"/>
                  <a:gd name="connsiteY2" fmla="*/ 238539 h 239876"/>
                  <a:gd name="connsiteX3" fmla="*/ 725557 w 954157"/>
                  <a:gd name="connsiteY3" fmla="*/ 188844 h 239876"/>
                  <a:gd name="connsiteX4" fmla="*/ 954157 w 954157"/>
                  <a:gd name="connsiteY4" fmla="*/ 9939 h 23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57" h="239876">
                    <a:moveTo>
                      <a:pt x="0" y="0"/>
                    </a:moveTo>
                    <a:cubicBezTo>
                      <a:pt x="48868" y="54665"/>
                      <a:pt x="97736" y="109331"/>
                      <a:pt x="168966" y="149087"/>
                    </a:cubicBezTo>
                    <a:cubicBezTo>
                      <a:pt x="240196" y="188843"/>
                      <a:pt x="334618" y="231913"/>
                      <a:pt x="427383" y="238539"/>
                    </a:cubicBezTo>
                    <a:cubicBezTo>
                      <a:pt x="520148" y="245165"/>
                      <a:pt x="637761" y="226944"/>
                      <a:pt x="725557" y="188844"/>
                    </a:cubicBezTo>
                    <a:cubicBezTo>
                      <a:pt x="813353" y="150744"/>
                      <a:pt x="883755" y="80341"/>
                      <a:pt x="954157" y="993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 name="Straight Arrow Connector 10">
                <a:extLst>
                  <a:ext uri="{FF2B5EF4-FFF2-40B4-BE49-F238E27FC236}">
                    <a16:creationId xmlns:a16="http://schemas.microsoft.com/office/drawing/2014/main" id="{811F8746-8F2F-4B12-BEBE-31115486CBFE}"/>
                  </a:ext>
                </a:extLst>
              </p:cNvPr>
              <p:cNvCxnSpPr/>
              <p:nvPr/>
            </p:nvCxnSpPr>
            <p:spPr>
              <a:xfrm>
                <a:off x="7663064" y="2442360"/>
                <a:ext cx="0" cy="626812"/>
              </a:xfrm>
              <a:prstGeom prst="straightConnector1">
                <a:avLst/>
              </a:prstGeom>
              <a:ln w="412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E9AD86-066D-46DB-BBFA-762DCDBFF9CA}"/>
                  </a:ext>
                </a:extLst>
              </p:cNvPr>
              <p:cNvSpPr txBox="1"/>
              <p:nvPr/>
            </p:nvSpPr>
            <p:spPr>
              <a:xfrm>
                <a:off x="7204661" y="2375669"/>
                <a:ext cx="504982" cy="656590"/>
              </a:xfrm>
              <a:prstGeom prst="rect">
                <a:avLst/>
              </a:prstGeom>
              <a:noFill/>
            </p:spPr>
            <p:txBody>
              <a:bodyPr wrap="none" rtlCol="0">
                <a:spAutoFit/>
              </a:bodyPr>
              <a:lstStyle/>
              <a:p>
                <a:r>
                  <a:rPr lang="en-US" dirty="0"/>
                  <a:t>x</a:t>
                </a:r>
                <a:endParaRPr lang="en-US" sz="1350" dirty="0"/>
              </a:p>
            </p:txBody>
          </p:sp>
        </p:grpSp>
        <p:sp>
          <p:nvSpPr>
            <p:cNvPr id="8" name="TextBox 7">
              <a:extLst>
                <a:ext uri="{FF2B5EF4-FFF2-40B4-BE49-F238E27FC236}">
                  <a16:creationId xmlns:a16="http://schemas.microsoft.com/office/drawing/2014/main" id="{02C52D64-9933-4BDC-9B5F-9C35CA3154DB}"/>
                </a:ext>
              </a:extLst>
            </p:cNvPr>
            <p:cNvSpPr txBox="1"/>
            <p:nvPr/>
          </p:nvSpPr>
          <p:spPr>
            <a:xfrm>
              <a:off x="-55262" y="3317531"/>
              <a:ext cx="2399177" cy="533479"/>
            </a:xfrm>
            <a:prstGeom prst="rect">
              <a:avLst/>
            </a:prstGeom>
            <a:noFill/>
          </p:spPr>
          <p:txBody>
            <a:bodyPr wrap="none" rtlCol="0">
              <a:spAutoFit/>
            </a:bodyPr>
            <a:lstStyle/>
            <a:p>
              <a:pPr algn="ctr"/>
              <a:r>
                <a:rPr lang="en-US" sz="1350" dirty="0"/>
                <a:t>Patient Couch 0</a:t>
              </a:r>
              <a:r>
                <a:rPr lang="en-US" sz="1350" dirty="0">
                  <a:latin typeface="Calibri" panose="020F0502020204030204" pitchFamily="34" charset="0"/>
                </a:rPr>
                <a:t>°</a:t>
              </a:r>
              <a:endParaRPr lang="en-US" sz="1350" dirty="0"/>
            </a:p>
          </p:txBody>
        </p:sp>
      </p:grpSp>
      <p:graphicFrame>
        <p:nvGraphicFramePr>
          <p:cNvPr id="20" name="Chart 19">
            <a:extLst>
              <a:ext uri="{FF2B5EF4-FFF2-40B4-BE49-F238E27FC236}">
                <a16:creationId xmlns:a16="http://schemas.microsoft.com/office/drawing/2014/main" id="{95309F00-DBAB-475D-BBBF-804235673A3B}"/>
              </a:ext>
            </a:extLst>
          </p:cNvPr>
          <p:cNvGraphicFramePr>
            <a:graphicFrameLocks noGrp="1"/>
          </p:cNvGraphicFramePr>
          <p:nvPr>
            <p:extLst>
              <p:ext uri="{D42A27DB-BD31-4B8C-83A1-F6EECF244321}">
                <p14:modId xmlns:p14="http://schemas.microsoft.com/office/powerpoint/2010/main" val="1245524121"/>
              </p:ext>
            </p:extLst>
          </p:nvPr>
        </p:nvGraphicFramePr>
        <p:xfrm>
          <a:off x="54106" y="914400"/>
          <a:ext cx="7742642" cy="54701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061AEB4-9D51-440D-8EBA-BE0B04C291B8}"/>
              </a:ext>
            </a:extLst>
          </p:cNvPr>
          <p:cNvSpPr txBox="1"/>
          <p:nvPr/>
        </p:nvSpPr>
        <p:spPr>
          <a:xfrm>
            <a:off x="416620" y="5659541"/>
            <a:ext cx="6046823" cy="230832"/>
          </a:xfrm>
          <a:prstGeom prst="rect">
            <a:avLst/>
          </a:prstGeom>
          <a:solidFill>
            <a:schemeClr val="bg1"/>
          </a:solidFill>
        </p:spPr>
        <p:txBody>
          <a:bodyPr wrap="square" rtlCol="0">
            <a:spAutoFit/>
          </a:bodyPr>
          <a:lstStyle/>
          <a:p>
            <a:r>
              <a:rPr lang="en-US" sz="900" dirty="0">
                <a:cs typeface="Arial" panose="020B0604020202020204" pitchFamily="34" charset="0"/>
              </a:rPr>
              <a:t>270	    300                              330                       0                            30                                60	                           90</a:t>
            </a:r>
          </a:p>
        </p:txBody>
      </p:sp>
      <p:sp>
        <p:nvSpPr>
          <p:cNvPr id="4" name="TextBox 3">
            <a:extLst>
              <a:ext uri="{FF2B5EF4-FFF2-40B4-BE49-F238E27FC236}">
                <a16:creationId xmlns:a16="http://schemas.microsoft.com/office/drawing/2014/main" id="{3E74BA7C-D281-47F5-B0AC-241696EC108C}"/>
              </a:ext>
            </a:extLst>
          </p:cNvPr>
          <p:cNvSpPr txBox="1"/>
          <p:nvPr/>
        </p:nvSpPr>
        <p:spPr>
          <a:xfrm>
            <a:off x="5023462" y="6108446"/>
            <a:ext cx="2879962"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Paxton et al. </a:t>
            </a:r>
            <a:r>
              <a:rPr lang="pl-PL" sz="1400" i="1" dirty="0">
                <a:latin typeface="Arial" panose="020B0604020202020204" pitchFamily="34" charset="0"/>
                <a:cs typeface="Arial" panose="020B0604020202020204" pitchFamily="34" charset="0"/>
              </a:rPr>
              <a:t>J Appl Clin Med Phys </a:t>
            </a:r>
            <a:r>
              <a:rPr lang="pl-PL" sz="1400" dirty="0">
                <a:latin typeface="Arial" panose="020B0604020202020204" pitchFamily="34" charset="0"/>
                <a:cs typeface="Arial" panose="020B0604020202020204" pitchFamily="34" charset="0"/>
              </a:rPr>
              <a:t>2017.</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5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series"/>
        </p:bldSub>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D1A327C-B6B0-477F-A486-1EA6D0FAC31A}"/>
              </a:ext>
            </a:extLst>
          </p:cNvPr>
          <p:cNvPicPr>
            <a:picLocks noChangeAspect="1"/>
          </p:cNvPicPr>
          <p:nvPr/>
        </p:nvPicPr>
        <p:blipFill>
          <a:blip r:embed="rId3"/>
          <a:stretch>
            <a:fillRect/>
          </a:stretch>
        </p:blipFill>
        <p:spPr>
          <a:xfrm>
            <a:off x="233109" y="3772490"/>
            <a:ext cx="3276854" cy="1832973"/>
          </a:xfrm>
          <a:prstGeom prst="rect">
            <a:avLst/>
          </a:prstGeom>
        </p:spPr>
      </p:pic>
      <p:sp>
        <p:nvSpPr>
          <p:cNvPr id="7" name="Title 6"/>
          <p:cNvSpPr>
            <a:spLocks noGrp="1"/>
          </p:cNvSpPr>
          <p:nvPr>
            <p:ph type="title"/>
          </p:nvPr>
        </p:nvSpPr>
        <p:spPr>
          <a:xfrm>
            <a:off x="251520" y="0"/>
            <a:ext cx="8640960" cy="1071546"/>
          </a:xfrm>
        </p:spPr>
        <p:txBody>
          <a:bodyPr>
            <a:normAutofit/>
          </a:bodyPr>
          <a:lstStyle/>
          <a:p>
            <a:pPr algn="l"/>
            <a:r>
              <a:rPr lang="pl-PL" sz="2000" dirty="0">
                <a:solidFill>
                  <a:schemeClr val="tx2">
                    <a:lumMod val="60000"/>
                    <a:lumOff val="40000"/>
                  </a:schemeClr>
                </a:solidFill>
                <a:latin typeface="+mn-lt"/>
              </a:rPr>
              <a:t>Fantom do kalibracji </a:t>
            </a:r>
            <a:endParaRPr lang="en-US" sz="2000" dirty="0">
              <a:solidFill>
                <a:schemeClr val="tx2">
                  <a:lumMod val="60000"/>
                  <a:lumOff val="40000"/>
                </a:schemeClr>
              </a:solidFill>
              <a:latin typeface="+mn-lt"/>
            </a:endParaRPr>
          </a:p>
        </p:txBody>
      </p:sp>
      <p:sp>
        <p:nvSpPr>
          <p:cNvPr id="2" name="TextBox 1"/>
          <p:cNvSpPr txBox="1"/>
          <p:nvPr/>
        </p:nvSpPr>
        <p:spPr>
          <a:xfrm>
            <a:off x="233109" y="953560"/>
            <a:ext cx="8712968" cy="1938992"/>
          </a:xfrm>
          <a:prstGeom prst="rect">
            <a:avLst/>
          </a:prstGeom>
          <a:noFill/>
        </p:spPr>
        <p:txBody>
          <a:bodyPr wrap="square" rtlCol="0">
            <a:spAutoFit/>
          </a:bodyPr>
          <a:lstStyle/>
          <a:p>
            <a:r>
              <a:rPr lang="pl-PL" sz="2000" dirty="0"/>
              <a:t>Cube dostarczany jest razem z tacą do pozcyjonowania. </a:t>
            </a:r>
            <a:endParaRPr lang="en-US" sz="2000" dirty="0"/>
          </a:p>
          <a:p>
            <a:endParaRPr lang="en-US" sz="2000" dirty="0"/>
          </a:p>
          <a:p>
            <a:r>
              <a:rPr lang="pl-PL" sz="2000" dirty="0"/>
              <a:t>Taca posiada wcięcia ułatwiające pozycjonowanie. </a:t>
            </a:r>
            <a:endParaRPr lang="en-US" sz="2000" dirty="0"/>
          </a:p>
          <a:p>
            <a:endParaRPr lang="en-US" sz="2000" dirty="0"/>
          </a:p>
          <a:p>
            <a:r>
              <a:rPr lang="pl-PL" sz="2000" dirty="0"/>
              <a:t>Na powierzchni fantomu znajdują sie linie pomagające ułożyć kostkę względem laserów. </a:t>
            </a:r>
            <a:endParaRPr lang="en-US" sz="2000" dirty="0"/>
          </a:p>
        </p:txBody>
      </p:sp>
      <p:pic>
        <p:nvPicPr>
          <p:cNvPr id="9" name="Picture 8">
            <a:extLst>
              <a:ext uri="{FF2B5EF4-FFF2-40B4-BE49-F238E27FC236}">
                <a16:creationId xmlns:a16="http://schemas.microsoft.com/office/drawing/2014/main" id="{82A2EB40-AB1E-4D66-9A46-7B0AB363E979}"/>
              </a:ext>
            </a:extLst>
          </p:cNvPr>
          <p:cNvPicPr>
            <a:picLocks noChangeAspect="1"/>
          </p:cNvPicPr>
          <p:nvPr/>
        </p:nvPicPr>
        <p:blipFill>
          <a:blip r:embed="rId4"/>
          <a:stretch>
            <a:fillRect/>
          </a:stretch>
        </p:blipFill>
        <p:spPr>
          <a:xfrm>
            <a:off x="3509963" y="3438911"/>
            <a:ext cx="2828034" cy="2266249"/>
          </a:xfrm>
          <a:prstGeom prst="rect">
            <a:avLst/>
          </a:prstGeom>
        </p:spPr>
      </p:pic>
      <p:pic>
        <p:nvPicPr>
          <p:cNvPr id="6" name="Picture 5">
            <a:extLst>
              <a:ext uri="{FF2B5EF4-FFF2-40B4-BE49-F238E27FC236}">
                <a16:creationId xmlns:a16="http://schemas.microsoft.com/office/drawing/2014/main" id="{5C79C475-9806-4420-9F61-99D9FFD6F3B8}"/>
              </a:ext>
            </a:extLst>
          </p:cNvPr>
          <p:cNvPicPr/>
          <p:nvPr/>
        </p:nvPicPr>
        <p:blipFill>
          <a:blip r:embed="rId5"/>
          <a:stretch>
            <a:fillRect/>
          </a:stretch>
        </p:blipFill>
        <p:spPr>
          <a:xfrm>
            <a:off x="6463961" y="3721987"/>
            <a:ext cx="2428519" cy="2094910"/>
          </a:xfrm>
          <a:prstGeom prst="rect">
            <a:avLst/>
          </a:prstGeom>
        </p:spPr>
      </p:pic>
    </p:spTree>
    <p:extLst>
      <p:ext uri="{BB962C8B-B14F-4D97-AF65-F5344CB8AC3E}">
        <p14:creationId xmlns:p14="http://schemas.microsoft.com/office/powerpoint/2010/main" val="200182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7524" y="0"/>
            <a:ext cx="8640960" cy="1071546"/>
          </a:xfrm>
        </p:spPr>
        <p:txBody>
          <a:bodyPr>
            <a:normAutofit/>
          </a:bodyPr>
          <a:lstStyle/>
          <a:p>
            <a:pPr algn="l"/>
            <a:r>
              <a:rPr lang="pl-PL" sz="2000" dirty="0">
                <a:solidFill>
                  <a:schemeClr val="tx2">
                    <a:lumMod val="60000"/>
                    <a:lumOff val="40000"/>
                  </a:schemeClr>
                </a:solidFill>
                <a:latin typeface="+mn-lt"/>
              </a:rPr>
              <a:t>Orientacja znacnzików</a:t>
            </a:r>
            <a:endParaRPr lang="en-US" sz="2000" dirty="0">
              <a:solidFill>
                <a:schemeClr val="tx2">
                  <a:lumMod val="60000"/>
                  <a:lumOff val="40000"/>
                </a:schemeClr>
              </a:solidFill>
              <a:latin typeface="+mn-lt"/>
            </a:endParaRPr>
          </a:p>
        </p:txBody>
      </p:sp>
      <p:sp>
        <p:nvSpPr>
          <p:cNvPr id="2" name="TextBox 1"/>
          <p:cNvSpPr txBox="1"/>
          <p:nvPr/>
        </p:nvSpPr>
        <p:spPr>
          <a:xfrm>
            <a:off x="251520" y="1071546"/>
            <a:ext cx="8712968" cy="1200329"/>
          </a:xfrm>
          <a:prstGeom prst="rect">
            <a:avLst/>
          </a:prstGeom>
          <a:noFill/>
        </p:spPr>
        <p:txBody>
          <a:bodyPr wrap="square" rtlCol="0">
            <a:spAutoFit/>
          </a:bodyPr>
          <a:lstStyle/>
          <a:p>
            <a:r>
              <a:rPr lang="pl-PL" dirty="0"/>
              <a:t>W środku kostki znajduje sie 5 nieprzepuszczalnych dla promieniowania znaczników. Każdy z nich ma średnicę 7,5 mm. Jeden ze znaczników znajduje się w samym środku kostki pozostałe rozmieszczone są niesymetrycznie.</a:t>
            </a:r>
            <a:endParaRPr lang="en-US" dirty="0"/>
          </a:p>
          <a:p>
            <a:endParaRPr lang="en-US" dirty="0"/>
          </a:p>
        </p:txBody>
      </p:sp>
      <p:pic>
        <p:nvPicPr>
          <p:cNvPr id="4" name="Picture 3">
            <a:extLst>
              <a:ext uri="{FF2B5EF4-FFF2-40B4-BE49-F238E27FC236}">
                <a16:creationId xmlns:a16="http://schemas.microsoft.com/office/drawing/2014/main" id="{AD5DD6AF-DF8D-4902-9A2B-C658D735FCAF}"/>
              </a:ext>
            </a:extLst>
          </p:cNvPr>
          <p:cNvPicPr>
            <a:picLocks noChangeAspect="1"/>
          </p:cNvPicPr>
          <p:nvPr/>
        </p:nvPicPr>
        <p:blipFill>
          <a:blip r:embed="rId3"/>
          <a:stretch>
            <a:fillRect/>
          </a:stretch>
        </p:blipFill>
        <p:spPr>
          <a:xfrm>
            <a:off x="762000" y="4162424"/>
            <a:ext cx="2276475" cy="1876425"/>
          </a:xfrm>
          <a:prstGeom prst="rect">
            <a:avLst/>
          </a:prstGeom>
        </p:spPr>
      </p:pic>
      <p:pic>
        <p:nvPicPr>
          <p:cNvPr id="5" name="Picture 4">
            <a:extLst>
              <a:ext uri="{FF2B5EF4-FFF2-40B4-BE49-F238E27FC236}">
                <a16:creationId xmlns:a16="http://schemas.microsoft.com/office/drawing/2014/main" id="{0718EC46-BB9F-43DC-A1CC-16FA5302C707}"/>
              </a:ext>
            </a:extLst>
          </p:cNvPr>
          <p:cNvPicPr>
            <a:picLocks noChangeAspect="1"/>
          </p:cNvPicPr>
          <p:nvPr/>
        </p:nvPicPr>
        <p:blipFill>
          <a:blip r:embed="rId4"/>
          <a:stretch>
            <a:fillRect/>
          </a:stretch>
        </p:blipFill>
        <p:spPr>
          <a:xfrm>
            <a:off x="2990138" y="2124221"/>
            <a:ext cx="5974350" cy="3232775"/>
          </a:xfrm>
          <a:prstGeom prst="rect">
            <a:avLst/>
          </a:prstGeom>
        </p:spPr>
      </p:pic>
    </p:spTree>
    <p:extLst>
      <p:ext uri="{BB962C8B-B14F-4D97-AF65-F5344CB8AC3E}">
        <p14:creationId xmlns:p14="http://schemas.microsoft.com/office/powerpoint/2010/main" val="387441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0"/>
            <a:ext cx="8640960" cy="1071546"/>
          </a:xfrm>
        </p:spPr>
        <p:txBody>
          <a:bodyPr>
            <a:normAutofit/>
          </a:bodyPr>
          <a:lstStyle/>
          <a:p>
            <a:pPr algn="l"/>
            <a:r>
              <a:rPr lang="pl-PL" sz="2000" dirty="0">
                <a:solidFill>
                  <a:schemeClr val="tx2">
                    <a:lumMod val="60000"/>
                    <a:lumOff val="40000"/>
                  </a:schemeClr>
                </a:solidFill>
                <a:latin typeface="+mn-lt"/>
              </a:rPr>
              <a:t>Mv Cube Calibration </a:t>
            </a:r>
            <a:endParaRPr lang="en-US" sz="2000" dirty="0">
              <a:solidFill>
                <a:schemeClr val="tx2">
                  <a:lumMod val="60000"/>
                  <a:lumOff val="40000"/>
                </a:schemeClr>
              </a:solidFill>
              <a:latin typeface="+mn-lt"/>
            </a:endParaRPr>
          </a:p>
        </p:txBody>
      </p:sp>
      <p:sp>
        <p:nvSpPr>
          <p:cNvPr id="2" name="TextBox 1"/>
          <p:cNvSpPr txBox="1"/>
          <p:nvPr/>
        </p:nvSpPr>
        <p:spPr>
          <a:xfrm>
            <a:off x="251517" y="1286765"/>
            <a:ext cx="3882955" cy="923330"/>
          </a:xfrm>
          <a:prstGeom prst="rect">
            <a:avLst/>
          </a:prstGeom>
          <a:noFill/>
        </p:spPr>
        <p:txBody>
          <a:bodyPr wrap="square" rtlCol="0">
            <a:spAutoFit/>
          </a:bodyPr>
          <a:lstStyle/>
          <a:p>
            <a:r>
              <a:rPr lang="pl-PL" dirty="0"/>
              <a:t>Powierzchnia fantomu jest automatycznie załadowana w oknie do kalibrancji w formacie DICOM. </a:t>
            </a:r>
            <a:endParaRPr lang="en-GB" dirty="0"/>
          </a:p>
        </p:txBody>
      </p:sp>
      <p:sp>
        <p:nvSpPr>
          <p:cNvPr id="9" name="TextBox 8"/>
          <p:cNvSpPr txBox="1"/>
          <p:nvPr/>
        </p:nvSpPr>
        <p:spPr>
          <a:xfrm>
            <a:off x="251517" y="2941477"/>
            <a:ext cx="3882955" cy="1754326"/>
          </a:xfrm>
          <a:prstGeom prst="rect">
            <a:avLst/>
          </a:prstGeom>
          <a:noFill/>
        </p:spPr>
        <p:txBody>
          <a:bodyPr wrap="square" rtlCol="0">
            <a:spAutoFit/>
          </a:bodyPr>
          <a:lstStyle/>
          <a:p>
            <a:endParaRPr lang="pl-PL" dirty="0"/>
          </a:p>
          <a:p>
            <a:r>
              <a:rPr lang="pl-PL" dirty="0"/>
              <a:t> Lokalizacja izocentrum AlignRT jest początkowo określana podczas procedury kalibracji miesięcznej, a następnie jest aktualizowana po ponownej MV Cube Calibration</a:t>
            </a:r>
            <a:endParaRPr lang="en-GB" b="1" dirty="0"/>
          </a:p>
        </p:txBody>
      </p:sp>
      <p:pic>
        <p:nvPicPr>
          <p:cNvPr id="6" name="Picture 5">
            <a:extLst>
              <a:ext uri="{FF2B5EF4-FFF2-40B4-BE49-F238E27FC236}">
                <a16:creationId xmlns:a16="http://schemas.microsoft.com/office/drawing/2014/main" id="{96C0F274-BB20-4652-BE6F-FBF1A95F7579}"/>
              </a:ext>
            </a:extLst>
          </p:cNvPr>
          <p:cNvPicPr/>
          <p:nvPr/>
        </p:nvPicPr>
        <p:blipFill>
          <a:blip r:embed="rId3"/>
          <a:stretch>
            <a:fillRect/>
          </a:stretch>
        </p:blipFill>
        <p:spPr>
          <a:xfrm>
            <a:off x="3891394" y="1886929"/>
            <a:ext cx="5208523" cy="3485171"/>
          </a:xfrm>
          <a:prstGeom prst="rect">
            <a:avLst/>
          </a:prstGeom>
        </p:spPr>
      </p:pic>
    </p:spTree>
    <p:extLst>
      <p:ext uri="{BB962C8B-B14F-4D97-AF65-F5344CB8AC3E}">
        <p14:creationId xmlns:p14="http://schemas.microsoft.com/office/powerpoint/2010/main" val="373464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0"/>
            <a:ext cx="8640960" cy="1071546"/>
          </a:xfrm>
        </p:spPr>
        <p:txBody>
          <a:bodyPr>
            <a:normAutofit/>
          </a:bodyPr>
          <a:lstStyle/>
          <a:p>
            <a:r>
              <a:rPr lang="pl-PL" sz="2000" dirty="0">
                <a:solidFill>
                  <a:schemeClr val="tx2">
                    <a:lumMod val="60000"/>
                    <a:lumOff val="40000"/>
                  </a:schemeClr>
                </a:solidFill>
                <a:latin typeface="+mn-lt"/>
              </a:rPr>
              <a:t>MV Cube Calibration</a:t>
            </a:r>
            <a:endParaRPr lang="en-US" sz="2000" dirty="0">
              <a:solidFill>
                <a:schemeClr val="tx2">
                  <a:lumMod val="60000"/>
                  <a:lumOff val="40000"/>
                </a:schemeClr>
              </a:solidFill>
              <a:latin typeface="+mn-lt"/>
            </a:endParaRPr>
          </a:p>
        </p:txBody>
      </p:sp>
      <p:sp>
        <p:nvSpPr>
          <p:cNvPr id="2" name="Rectangle 1"/>
          <p:cNvSpPr/>
          <p:nvPr/>
        </p:nvSpPr>
        <p:spPr>
          <a:xfrm>
            <a:off x="125174" y="1050462"/>
            <a:ext cx="8893652" cy="5632311"/>
          </a:xfrm>
          <a:prstGeom prst="rect">
            <a:avLst/>
          </a:prstGeom>
        </p:spPr>
        <p:txBody>
          <a:bodyPr wrap="square">
            <a:spAutoFit/>
          </a:bodyPr>
          <a:lstStyle/>
          <a:p>
            <a:pPr marL="285750" indent="-285750">
              <a:buFont typeface="Arial" panose="020B0604020202020204" pitchFamily="34" charset="0"/>
              <a:buChar char="•"/>
            </a:pPr>
            <a:r>
              <a:rPr lang="pl-PL" sz="2000" dirty="0"/>
              <a:t>Stworzyć plan na potrzeby zrobienia 4 ortogonalnych zdjęć MV. </a:t>
            </a:r>
          </a:p>
          <a:p>
            <a:endParaRPr lang="en-US" sz="2000" b="1" dirty="0"/>
          </a:p>
          <a:p>
            <a:pPr marL="800100" lvl="1" indent="-342900">
              <a:buFont typeface="Arial" panose="020B0604020202020204" pitchFamily="34" charset="0"/>
              <a:buChar char="•"/>
            </a:pPr>
            <a:r>
              <a:rPr lang="pl-PL" sz="2000" dirty="0"/>
              <a:t>Plan musi zawierać następujące pola</a:t>
            </a:r>
            <a:r>
              <a:rPr lang="en-US" sz="2000" dirty="0"/>
              <a:t>:</a:t>
            </a:r>
          </a:p>
          <a:p>
            <a:pPr lvl="1"/>
            <a:r>
              <a:rPr lang="en-US" sz="2000" dirty="0"/>
              <a:t>	</a:t>
            </a:r>
            <a:r>
              <a:rPr lang="en-US" sz="2000" b="1" i="1" dirty="0"/>
              <a:t>Posterior MV, Left Lateral MV, Anterior MV, and Right Lateral MV</a:t>
            </a:r>
            <a:endParaRPr lang="en-US" sz="2000" i="1" dirty="0"/>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pl-PL" sz="2000" dirty="0"/>
              <a:t>Wszystkie pola powinny być sumetryczne a ich rozmiar powinien pozwolić na zobrazowanie wszystkich sfer. Zalecany rozmiar pola 10x10cm </a:t>
            </a:r>
          </a:p>
          <a:p>
            <a:pPr marL="800100" lvl="1" indent="-342900">
              <a:buFont typeface="Arial" panose="020B0604020202020204" pitchFamily="34" charset="0"/>
              <a:buChar char="•"/>
            </a:pPr>
            <a:endParaRPr lang="pl-PL" sz="2000" dirty="0"/>
          </a:p>
          <a:p>
            <a:pPr marL="800100" lvl="1" indent="-342900">
              <a:buFont typeface="Arial" panose="020B0604020202020204" pitchFamily="34" charset="0"/>
              <a:buChar char="•"/>
            </a:pPr>
            <a:r>
              <a:rPr lang="pl-PL" sz="2000" dirty="0"/>
              <a:t>Niska energia, kilka jendostek monitorowych </a:t>
            </a:r>
          </a:p>
          <a:p>
            <a:pPr marL="800100" lvl="1" indent="-342900">
              <a:buFont typeface="Arial" panose="020B0604020202020204" pitchFamily="34" charset="0"/>
              <a:buChar char="•"/>
            </a:pPr>
            <a:endParaRPr lang="pl-PL" sz="2000" dirty="0"/>
          </a:p>
          <a:p>
            <a:pPr marL="800100" lvl="1" indent="-342900">
              <a:buFont typeface="Arial" panose="020B0604020202020204" pitchFamily="34" charset="0"/>
              <a:buChar char="•"/>
            </a:pPr>
            <a:r>
              <a:rPr lang="pl-PL" sz="2000" dirty="0"/>
              <a:t>Upewnij się, że uzyskane zdjęcia można wyeksportować w formacie DICOM do folderu,d o którego AlignRT ma dostęp. </a:t>
            </a:r>
          </a:p>
          <a:p>
            <a:pPr marL="800100" lvl="1" indent="-342900">
              <a:buFont typeface="Arial" panose="020B0604020202020204" pitchFamily="34" charset="0"/>
              <a:buChar char="•"/>
            </a:pPr>
            <a:endParaRPr lang="pl-PL" sz="2000" dirty="0"/>
          </a:p>
          <a:p>
            <a:pPr marL="800100" lvl="1" indent="-342900">
              <a:buFont typeface="Arial" panose="020B0604020202020204" pitchFamily="34" charset="0"/>
              <a:buChar char="•"/>
            </a:pPr>
            <a:r>
              <a:rPr lang="en-US" sz="2000" dirty="0">
                <a:solidFill>
                  <a:srgbClr val="FF0000"/>
                </a:solidFill>
              </a:rPr>
              <a:t>C:\VRTQAPhantom\Images</a:t>
            </a:r>
            <a:endParaRPr lang="en-US" sz="2000" dirty="0"/>
          </a:p>
          <a:p>
            <a:pPr marL="800100" lvl="1" indent="-342900">
              <a:buFont typeface="Arial" panose="020B0604020202020204" pitchFamily="34" charset="0"/>
              <a:buChar char="•"/>
            </a:pPr>
            <a:endParaRPr lang="pl-PL" sz="2000" dirty="0"/>
          </a:p>
          <a:p>
            <a:pPr lvl="1"/>
            <a:endParaRPr lang="en-US" sz="2000" dirty="0"/>
          </a:p>
          <a:p>
            <a:pPr lvl="1"/>
            <a:r>
              <a:rPr lang="en-GB" sz="2000" dirty="0"/>
              <a:t>. </a:t>
            </a:r>
            <a:endParaRPr lang="en-US" sz="2000" dirty="0"/>
          </a:p>
          <a:p>
            <a:endParaRPr lang="en-US" sz="2000" dirty="0"/>
          </a:p>
        </p:txBody>
      </p:sp>
    </p:spTree>
    <p:extLst>
      <p:ext uri="{BB962C8B-B14F-4D97-AF65-F5344CB8AC3E}">
        <p14:creationId xmlns:p14="http://schemas.microsoft.com/office/powerpoint/2010/main" val="252537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1493" y="70728"/>
            <a:ext cx="7220420" cy="1071546"/>
          </a:xfrm>
        </p:spPr>
        <p:txBody>
          <a:bodyPr>
            <a:normAutofit/>
          </a:bodyPr>
          <a:lstStyle/>
          <a:p>
            <a:r>
              <a:rPr lang="pl-PL" sz="2000" dirty="0">
                <a:solidFill>
                  <a:schemeClr val="tx2">
                    <a:lumMod val="60000"/>
                    <a:lumOff val="40000"/>
                  </a:schemeClr>
                </a:solidFill>
                <a:latin typeface="+mn-lt"/>
              </a:rPr>
              <a:t> Radiograficzna Analiza </a:t>
            </a:r>
            <a:endParaRPr lang="en-US" sz="2000" dirty="0">
              <a:solidFill>
                <a:schemeClr val="tx2">
                  <a:lumMod val="60000"/>
                  <a:lumOff val="40000"/>
                </a:schemeClr>
              </a:solidFill>
              <a:latin typeface="+mn-lt"/>
            </a:endParaRPr>
          </a:p>
        </p:txBody>
      </p:sp>
      <p:sp>
        <p:nvSpPr>
          <p:cNvPr id="6" name="TextBox 5"/>
          <p:cNvSpPr txBox="1"/>
          <p:nvPr/>
        </p:nvSpPr>
        <p:spPr>
          <a:xfrm>
            <a:off x="235523" y="939235"/>
            <a:ext cx="8672954" cy="400110"/>
          </a:xfrm>
          <a:prstGeom prst="rect">
            <a:avLst/>
          </a:prstGeom>
          <a:noFill/>
        </p:spPr>
        <p:txBody>
          <a:bodyPr wrap="square" rtlCol="0">
            <a:spAutoFit/>
          </a:bodyPr>
          <a:lstStyle/>
          <a:p>
            <a:r>
              <a:rPr lang="pl-PL" sz="2000" dirty="0"/>
              <a:t> </a:t>
            </a:r>
            <a:endParaRPr lang="en-US" sz="2000" dirty="0"/>
          </a:p>
        </p:txBody>
      </p:sp>
      <p:sp>
        <p:nvSpPr>
          <p:cNvPr id="8" name="TextBox 7">
            <a:extLst>
              <a:ext uri="{FF2B5EF4-FFF2-40B4-BE49-F238E27FC236}">
                <a16:creationId xmlns:a16="http://schemas.microsoft.com/office/drawing/2014/main" id="{B6A9E5FB-8A62-4F73-8199-CB0FA7057A58}"/>
              </a:ext>
            </a:extLst>
          </p:cNvPr>
          <p:cNvSpPr txBox="1"/>
          <p:nvPr/>
        </p:nvSpPr>
        <p:spPr>
          <a:xfrm>
            <a:off x="235523" y="1574969"/>
            <a:ext cx="3131563" cy="3754874"/>
          </a:xfrm>
          <a:prstGeom prst="rect">
            <a:avLst/>
          </a:prstGeom>
          <a:noFill/>
        </p:spPr>
        <p:txBody>
          <a:bodyPr wrap="square" rtlCol="0">
            <a:spAutoFit/>
          </a:bodyPr>
          <a:lstStyle/>
          <a:p>
            <a:r>
              <a:rPr lang="pl-PL" sz="2000" dirty="0"/>
              <a:t>Kiedy kostka znajduje się w zakresie tolerancji, nalezy wybrać Capture celem uzyskania statycznego zdjęcia powierzchni i RTD’s. </a:t>
            </a:r>
          </a:p>
          <a:p>
            <a:r>
              <a:rPr lang="pl-PL" sz="2000" dirty="0"/>
              <a:t>Oprogramowanie wykorzystuje delty z pozycji sześcianu do określenia wszelkich przesunięć potrzebnych do ponownej kalibracji.</a:t>
            </a:r>
            <a:endParaRPr lang="en-US" sz="2000" dirty="0"/>
          </a:p>
          <a:p>
            <a:endParaRPr lang="en-GB"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94168F2-25B5-430F-8165-C2C09EE0E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921" y="1339345"/>
            <a:ext cx="5700017" cy="4579421"/>
          </a:xfrm>
          <a:prstGeom prst="rect">
            <a:avLst/>
          </a:prstGeom>
        </p:spPr>
      </p:pic>
      <p:pic>
        <p:nvPicPr>
          <p:cNvPr id="2" name="Picture 1">
            <a:extLst>
              <a:ext uri="{FF2B5EF4-FFF2-40B4-BE49-F238E27FC236}">
                <a16:creationId xmlns:a16="http://schemas.microsoft.com/office/drawing/2014/main" id="{B7B7EB88-2D9C-46AE-9006-DDBB9D87CC53}"/>
              </a:ext>
            </a:extLst>
          </p:cNvPr>
          <p:cNvPicPr>
            <a:picLocks noChangeAspect="1"/>
          </p:cNvPicPr>
          <p:nvPr/>
        </p:nvPicPr>
        <p:blipFill>
          <a:blip r:embed="rId4"/>
          <a:stretch>
            <a:fillRect/>
          </a:stretch>
        </p:blipFill>
        <p:spPr>
          <a:xfrm>
            <a:off x="3352555" y="2010781"/>
            <a:ext cx="1976190" cy="487740"/>
          </a:xfrm>
          <a:prstGeom prst="rect">
            <a:avLst/>
          </a:prstGeom>
        </p:spPr>
      </p:pic>
      <p:sp>
        <p:nvSpPr>
          <p:cNvPr id="11" name="Oval 10">
            <a:extLst>
              <a:ext uri="{FF2B5EF4-FFF2-40B4-BE49-F238E27FC236}">
                <a16:creationId xmlns:a16="http://schemas.microsoft.com/office/drawing/2014/main" id="{3DE9BA6C-E8F1-42B8-A4D7-6D3BD931D9BB}"/>
              </a:ext>
            </a:extLst>
          </p:cNvPr>
          <p:cNvSpPr/>
          <p:nvPr/>
        </p:nvSpPr>
        <p:spPr>
          <a:xfrm>
            <a:off x="3568865" y="1915897"/>
            <a:ext cx="512689" cy="57045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CE137B2-EAA1-4194-8A85-0AD05599BE3E}"/>
              </a:ext>
            </a:extLst>
          </p:cNvPr>
          <p:cNvPicPr>
            <a:picLocks noChangeAspect="1"/>
          </p:cNvPicPr>
          <p:nvPr/>
        </p:nvPicPr>
        <p:blipFill>
          <a:blip r:embed="rId5"/>
          <a:stretch>
            <a:fillRect/>
          </a:stretch>
        </p:blipFill>
        <p:spPr>
          <a:xfrm>
            <a:off x="4838866" y="1965508"/>
            <a:ext cx="489879" cy="533013"/>
          </a:xfrm>
          <a:prstGeom prst="rect">
            <a:avLst/>
          </a:prstGeom>
        </p:spPr>
      </p:pic>
    </p:spTree>
    <p:extLst>
      <p:ext uri="{BB962C8B-B14F-4D97-AF65-F5344CB8AC3E}">
        <p14:creationId xmlns:p14="http://schemas.microsoft.com/office/powerpoint/2010/main" val="340373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08457E-2DA8-4C8B-B53D-0598F236D7F2}"/>
              </a:ext>
            </a:extLst>
          </p:cNvPr>
          <p:cNvPicPr/>
          <p:nvPr/>
        </p:nvPicPr>
        <p:blipFill>
          <a:blip r:embed="rId3"/>
          <a:stretch>
            <a:fillRect/>
          </a:stretch>
        </p:blipFill>
        <p:spPr>
          <a:xfrm>
            <a:off x="6699824" y="4257823"/>
            <a:ext cx="2075815" cy="2049145"/>
          </a:xfrm>
          <a:prstGeom prst="rect">
            <a:avLst/>
          </a:prstGeom>
        </p:spPr>
      </p:pic>
      <p:sp>
        <p:nvSpPr>
          <p:cNvPr id="28" name="Text Placeholder 5"/>
          <p:cNvSpPr txBox="1">
            <a:spLocks/>
          </p:cNvSpPr>
          <p:nvPr/>
        </p:nvSpPr>
        <p:spPr>
          <a:xfrm>
            <a:off x="142844" y="6453336"/>
            <a:ext cx="2786082" cy="4046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rgbClr val="F8F7F2"/>
              </a:solidFill>
              <a:effectLst/>
              <a:uLnTx/>
              <a:uFillTx/>
              <a:latin typeface="+mn-lt"/>
              <a:ea typeface="+mn-ea"/>
              <a:cs typeface="+mn-cs"/>
            </a:endParaRPr>
          </a:p>
        </p:txBody>
      </p:sp>
      <p:sp>
        <p:nvSpPr>
          <p:cNvPr id="6" name="TextBox 5"/>
          <p:cNvSpPr txBox="1"/>
          <p:nvPr/>
        </p:nvSpPr>
        <p:spPr>
          <a:xfrm>
            <a:off x="142844" y="968905"/>
            <a:ext cx="8820472" cy="3970318"/>
          </a:xfrm>
          <a:prstGeom prst="rect">
            <a:avLst/>
          </a:prstGeom>
          <a:noFill/>
        </p:spPr>
        <p:txBody>
          <a:bodyPr wrap="square" rtlCol="0">
            <a:spAutoFit/>
          </a:bodyPr>
          <a:lstStyle/>
          <a:p>
            <a:r>
              <a:rPr lang="pl-PL" sz="2000" dirty="0"/>
              <a:t>Wybierz </a:t>
            </a:r>
            <a:r>
              <a:rPr lang="en-US" sz="2000" dirty="0"/>
              <a:t> </a:t>
            </a:r>
            <a:r>
              <a:rPr lang="en-US" sz="2000" b="1" dirty="0"/>
              <a:t>Radiographic Analysis</a:t>
            </a:r>
            <a:endParaRPr lang="en-US" sz="2000" dirty="0"/>
          </a:p>
          <a:p>
            <a:pPr marL="742950" lvl="1" indent="-285750">
              <a:buFont typeface="Arial" panose="020B0604020202020204" pitchFamily="34" charset="0"/>
              <a:buChar char="•"/>
            </a:pPr>
            <a:r>
              <a:rPr lang="pl-PL" dirty="0"/>
              <a:t>Jeśli zdjęcia nie zostały wyeksportowane w formacie DICOM, analiza nie może być wykonana.</a:t>
            </a:r>
            <a:endParaRPr lang="en-US" dirty="0"/>
          </a:p>
          <a:p>
            <a:pPr marL="342900" indent="-342900">
              <a:buFont typeface="+mj-lt"/>
              <a:buAutoNum type="alphaUcPeriod" startAt="8"/>
            </a:pPr>
            <a:endParaRPr lang="en-US" dirty="0"/>
          </a:p>
          <a:p>
            <a:pPr marL="342900" indent="-342900">
              <a:buFont typeface="+mj-lt"/>
              <a:buAutoNum type="alphaUcPeriod" startAt="8"/>
            </a:pPr>
            <a:endParaRPr lang="en-US" dirty="0"/>
          </a:p>
          <a:p>
            <a:pPr marL="342900" indent="-342900">
              <a:buFont typeface="+mj-lt"/>
              <a:buAutoNum type="alphaUcPeriod" startAt="8"/>
            </a:pPr>
            <a:endParaRPr lang="en-US" dirty="0"/>
          </a:p>
          <a:p>
            <a:pPr marL="342900" indent="-342900">
              <a:buFont typeface="+mj-lt"/>
              <a:buAutoNum type="alphaUcPeriod" startAt="8"/>
            </a:pPr>
            <a:endParaRPr lang="en-US" dirty="0"/>
          </a:p>
          <a:p>
            <a:pPr marL="342900" indent="-342900">
              <a:buFont typeface="+mj-lt"/>
              <a:buAutoNum type="alphaUcPeriod" startAt="8"/>
            </a:pPr>
            <a:endParaRPr lang="en-US" dirty="0"/>
          </a:p>
          <a:p>
            <a:pPr marL="342900" indent="-342900">
              <a:buFont typeface="+mj-lt"/>
              <a:buAutoNum type="alphaUcPeriod" startAt="8"/>
            </a:pPr>
            <a:endParaRPr lang="en-US" dirty="0"/>
          </a:p>
          <a:p>
            <a:pPr marL="342900" indent="-342900">
              <a:buFont typeface="+mj-lt"/>
              <a:buAutoNum type="alphaUcPeriod" startAt="8"/>
            </a:pPr>
            <a:endParaRPr lang="en-US" dirty="0"/>
          </a:p>
          <a:p>
            <a:pPr marL="342900" indent="-342900">
              <a:buFont typeface="+mj-lt"/>
              <a:buAutoNum type="alphaUcPeriod" startAt="8"/>
            </a:pPr>
            <a:endParaRPr lang="en-US" dirty="0"/>
          </a:p>
          <a:p>
            <a:r>
              <a:rPr lang="pl-PL" sz="2000" dirty="0"/>
              <a:t>Dostępne są 2 opcje:</a:t>
            </a:r>
            <a:r>
              <a:rPr lang="en-US" sz="2000" dirty="0"/>
              <a:t> </a:t>
            </a:r>
            <a:r>
              <a:rPr lang="en-US" sz="2000" b="1" dirty="0"/>
              <a:t>Image Centre</a:t>
            </a:r>
            <a:r>
              <a:rPr lang="pl-PL" sz="2000" b="1" dirty="0"/>
              <a:t> i</a:t>
            </a:r>
            <a:r>
              <a:rPr lang="en-US" sz="2000" dirty="0"/>
              <a:t> </a:t>
            </a:r>
            <a:r>
              <a:rPr lang="en-US" sz="2000" b="1" dirty="0"/>
              <a:t>Field Centre </a:t>
            </a:r>
            <a:endParaRPr lang="en-US" sz="2000" dirty="0"/>
          </a:p>
          <a:p>
            <a:endParaRPr lang="en-US" sz="1600" dirty="0"/>
          </a:p>
          <a:p>
            <a:endParaRPr lang="en-GB" sz="1600" dirty="0"/>
          </a:p>
        </p:txBody>
      </p:sp>
      <p:sp>
        <p:nvSpPr>
          <p:cNvPr id="10" name="Title 6">
            <a:extLst>
              <a:ext uri="{FF2B5EF4-FFF2-40B4-BE49-F238E27FC236}">
                <a16:creationId xmlns:a16="http://schemas.microsoft.com/office/drawing/2014/main" id="{09D5C9A4-822A-4093-AF75-62F3311FA890}"/>
              </a:ext>
            </a:extLst>
          </p:cNvPr>
          <p:cNvSpPr txBox="1">
            <a:spLocks/>
          </p:cNvSpPr>
          <p:nvPr/>
        </p:nvSpPr>
        <p:spPr>
          <a:xfrm>
            <a:off x="261493" y="70728"/>
            <a:ext cx="7220420" cy="107154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kern="1200" cap="all" baseline="0">
                <a:solidFill>
                  <a:srgbClr val="0079C1"/>
                </a:solidFill>
                <a:latin typeface="Arial" panose="020B0604020202020204" pitchFamily="34" charset="0"/>
                <a:ea typeface="+mj-ea"/>
                <a:cs typeface="Arial" panose="020B0604020202020204" pitchFamily="34" charset="0"/>
              </a:defRPr>
            </a:lvl1pPr>
          </a:lstStyle>
          <a:p>
            <a:r>
              <a:rPr lang="pl-PL" dirty="0">
                <a:solidFill>
                  <a:schemeClr val="tx2">
                    <a:lumMod val="60000"/>
                    <a:lumOff val="40000"/>
                  </a:schemeClr>
                </a:solidFill>
                <a:latin typeface="+mn-lt"/>
              </a:rPr>
              <a:t>Analiza Radiograficzna </a:t>
            </a:r>
            <a:endParaRPr lang="en-US" dirty="0">
              <a:solidFill>
                <a:schemeClr val="tx2">
                  <a:lumMod val="60000"/>
                  <a:lumOff val="40000"/>
                </a:schemeClr>
              </a:solidFill>
              <a:latin typeface="+mn-lt"/>
            </a:endParaRPr>
          </a:p>
        </p:txBody>
      </p:sp>
      <p:cxnSp>
        <p:nvCxnSpPr>
          <p:cNvPr id="9" name="Straight Arrow Connector 8">
            <a:extLst>
              <a:ext uri="{FF2B5EF4-FFF2-40B4-BE49-F238E27FC236}">
                <a16:creationId xmlns:a16="http://schemas.microsoft.com/office/drawing/2014/main" id="{3F8868AA-04DC-4277-9A84-2803DDBA47CC}"/>
              </a:ext>
            </a:extLst>
          </p:cNvPr>
          <p:cNvCxnSpPr>
            <a:cxnSpLocks/>
          </p:cNvCxnSpPr>
          <p:nvPr/>
        </p:nvCxnSpPr>
        <p:spPr>
          <a:xfrm>
            <a:off x="5350935" y="3551673"/>
            <a:ext cx="1434021" cy="814722"/>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378E13-13BF-42BF-ADF1-C6376E04DDA5}"/>
              </a:ext>
            </a:extLst>
          </p:cNvPr>
          <p:cNvPicPr>
            <a:picLocks noChangeAspect="1"/>
          </p:cNvPicPr>
          <p:nvPr/>
        </p:nvPicPr>
        <p:blipFill>
          <a:blip r:embed="rId4"/>
          <a:stretch>
            <a:fillRect/>
          </a:stretch>
        </p:blipFill>
        <p:spPr>
          <a:xfrm>
            <a:off x="1446441" y="2237873"/>
            <a:ext cx="6819900" cy="1666875"/>
          </a:xfrm>
          <a:prstGeom prst="rect">
            <a:avLst/>
          </a:prstGeom>
        </p:spPr>
      </p:pic>
      <p:pic>
        <p:nvPicPr>
          <p:cNvPr id="5" name="Picture 4">
            <a:extLst>
              <a:ext uri="{FF2B5EF4-FFF2-40B4-BE49-F238E27FC236}">
                <a16:creationId xmlns:a16="http://schemas.microsoft.com/office/drawing/2014/main" id="{9CFE5021-9032-480B-B87E-A886190DABC9}"/>
              </a:ext>
            </a:extLst>
          </p:cNvPr>
          <p:cNvPicPr>
            <a:picLocks noChangeAspect="1"/>
          </p:cNvPicPr>
          <p:nvPr/>
        </p:nvPicPr>
        <p:blipFill>
          <a:blip r:embed="rId5"/>
          <a:stretch>
            <a:fillRect/>
          </a:stretch>
        </p:blipFill>
        <p:spPr>
          <a:xfrm>
            <a:off x="4747884" y="2663936"/>
            <a:ext cx="908681" cy="1017996"/>
          </a:xfrm>
          <a:prstGeom prst="rect">
            <a:avLst/>
          </a:prstGeom>
        </p:spPr>
      </p:pic>
      <p:sp>
        <p:nvSpPr>
          <p:cNvPr id="2" name="Oval 1"/>
          <p:cNvSpPr/>
          <p:nvPr/>
        </p:nvSpPr>
        <p:spPr>
          <a:xfrm>
            <a:off x="4747884" y="2685690"/>
            <a:ext cx="926123" cy="11019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751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2509" y="-20968"/>
            <a:ext cx="7801434" cy="1071546"/>
          </a:xfrm>
        </p:spPr>
        <p:txBody>
          <a:bodyPr>
            <a:normAutofit/>
          </a:bodyPr>
          <a:lstStyle/>
          <a:p>
            <a:pPr algn="l"/>
            <a:r>
              <a:rPr lang="pl-PL" sz="2000" dirty="0">
                <a:solidFill>
                  <a:schemeClr val="tx2">
                    <a:lumMod val="60000"/>
                    <a:lumOff val="40000"/>
                  </a:schemeClr>
                </a:solidFill>
                <a:latin typeface="+mn-lt"/>
              </a:rPr>
              <a:t>Kalibracja Izocentrum </a:t>
            </a:r>
            <a:endParaRPr lang="en-US" sz="2000" dirty="0">
              <a:solidFill>
                <a:schemeClr val="tx2">
                  <a:lumMod val="60000"/>
                  <a:lumOff val="40000"/>
                </a:schemeClr>
              </a:solidFill>
              <a:latin typeface="+mn-lt"/>
            </a:endParaRPr>
          </a:p>
        </p:txBody>
      </p:sp>
      <p:sp>
        <p:nvSpPr>
          <p:cNvPr id="6" name="TextBox 5"/>
          <p:cNvSpPr txBox="1"/>
          <p:nvPr/>
        </p:nvSpPr>
        <p:spPr>
          <a:xfrm>
            <a:off x="146706" y="1234683"/>
            <a:ext cx="8729850" cy="400110"/>
          </a:xfrm>
          <a:prstGeom prst="rect">
            <a:avLst/>
          </a:prstGeom>
          <a:noFill/>
        </p:spPr>
        <p:txBody>
          <a:bodyPr wrap="square" rtlCol="0">
            <a:spAutoFit/>
          </a:bodyPr>
          <a:lstStyle/>
          <a:p>
            <a:r>
              <a:rPr lang="pl-PL" sz="2000"/>
              <a:t>Należy sprawdzić czy ws</a:t>
            </a:r>
            <a:r>
              <a:rPr lang="en-US" sz="2000"/>
              <a:t>. </a:t>
            </a:r>
            <a:endParaRPr lang="en-US" sz="2000" dirty="0"/>
          </a:p>
        </p:txBody>
      </p:sp>
      <p:pic>
        <p:nvPicPr>
          <p:cNvPr id="5" name="Picture 4">
            <a:extLst>
              <a:ext uri="{FF2B5EF4-FFF2-40B4-BE49-F238E27FC236}">
                <a16:creationId xmlns:a16="http://schemas.microsoft.com/office/drawing/2014/main" id="{FF9EDBCD-D373-42B0-9706-C082E335221E}"/>
              </a:ext>
            </a:extLst>
          </p:cNvPr>
          <p:cNvPicPr/>
          <p:nvPr/>
        </p:nvPicPr>
        <p:blipFill rotWithShape="1">
          <a:blip r:embed="rId3"/>
          <a:srcRect b="15920"/>
          <a:stretch/>
        </p:blipFill>
        <p:spPr bwMode="auto">
          <a:xfrm>
            <a:off x="3267637" y="1763110"/>
            <a:ext cx="5721350" cy="45720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2308E5B-7F34-4A78-90B7-B766311E0FDB}"/>
              </a:ext>
            </a:extLst>
          </p:cNvPr>
          <p:cNvSpPr txBox="1"/>
          <p:nvPr/>
        </p:nvSpPr>
        <p:spPr>
          <a:xfrm>
            <a:off x="618249" y="1634793"/>
            <a:ext cx="2716924" cy="2031325"/>
          </a:xfrm>
          <a:prstGeom prst="rect">
            <a:avLst/>
          </a:prstGeom>
          <a:noFill/>
        </p:spPr>
        <p:txBody>
          <a:bodyPr wrap="square" rtlCol="0">
            <a:spAutoFit/>
          </a:bodyPr>
          <a:lstStyle/>
          <a:p>
            <a:r>
              <a:rPr lang="en-US" dirty="0">
                <a:cs typeface="Arial" panose="020B0604020202020204" pitchFamily="34" charset="0"/>
              </a:rPr>
              <a:t>Select </a:t>
            </a:r>
            <a:r>
              <a:rPr lang="en-US" b="1" dirty="0">
                <a:cs typeface="Arial" panose="020B0604020202020204" pitchFamily="34" charset="0"/>
              </a:rPr>
              <a:t>Recalibrate Isocentre </a:t>
            </a:r>
            <a:r>
              <a:rPr lang="en-US" dirty="0">
                <a:cs typeface="Arial" panose="020B0604020202020204" pitchFamily="34" charset="0"/>
              </a:rPr>
              <a:t>to apply the differences displayed in the</a:t>
            </a:r>
            <a:r>
              <a:rPr lang="en-US" b="1" dirty="0">
                <a:cs typeface="Arial" panose="020B0604020202020204" pitchFamily="34" charset="0"/>
              </a:rPr>
              <a:t> ‘</a:t>
            </a:r>
            <a:r>
              <a:rPr lang="en-US" dirty="0">
                <a:cs typeface="Arial" panose="020B0604020202020204" pitchFamily="34" charset="0"/>
              </a:rPr>
              <a:t>AlignRT – MV Calibration Difference’ column to the existing AlignRT isocenter location</a:t>
            </a:r>
          </a:p>
        </p:txBody>
      </p:sp>
      <p:sp>
        <p:nvSpPr>
          <p:cNvPr id="9" name="Oval 8">
            <a:extLst>
              <a:ext uri="{FF2B5EF4-FFF2-40B4-BE49-F238E27FC236}">
                <a16:creationId xmlns:a16="http://schemas.microsoft.com/office/drawing/2014/main" id="{CDE86834-B724-494D-8635-E4A8A8F23604}"/>
              </a:ext>
            </a:extLst>
          </p:cNvPr>
          <p:cNvSpPr/>
          <p:nvPr/>
        </p:nvSpPr>
        <p:spPr>
          <a:xfrm>
            <a:off x="8498585" y="5792932"/>
            <a:ext cx="490402" cy="67049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F16C2D2-9E32-40F4-89DD-26373F24CAB0}"/>
              </a:ext>
            </a:extLst>
          </p:cNvPr>
          <p:cNvSpPr txBox="1"/>
          <p:nvPr/>
        </p:nvSpPr>
        <p:spPr>
          <a:xfrm>
            <a:off x="618249" y="3758067"/>
            <a:ext cx="2716924" cy="1631216"/>
          </a:xfrm>
          <a:prstGeom prst="rect">
            <a:avLst/>
          </a:prstGeom>
          <a:noFill/>
        </p:spPr>
        <p:txBody>
          <a:bodyPr wrap="square" rtlCol="0">
            <a:spAutoFit/>
          </a:bodyPr>
          <a:lstStyle/>
          <a:p>
            <a:r>
              <a:rPr lang="en-US" dirty="0">
                <a:cs typeface="Arial" panose="020B0604020202020204" pitchFamily="34" charset="0"/>
              </a:rPr>
              <a:t>To proceed without recalibrating the system isocenter, select </a:t>
            </a:r>
            <a:r>
              <a:rPr lang="en-US" b="1" dirty="0">
                <a:cs typeface="Arial" panose="020B0604020202020204" pitchFamily="34" charset="0"/>
              </a:rPr>
              <a:t>Do not recalibrate</a:t>
            </a:r>
          </a:p>
          <a:p>
            <a:pPr marL="285750" indent="-285750">
              <a:buFont typeface="Arial" panose="020B0604020202020204" pitchFamily="34" charset="0"/>
              <a:buChar char="•"/>
            </a:pPr>
            <a:r>
              <a:rPr lang="en-US" sz="1400" dirty="0">
                <a:cs typeface="Arial" panose="020B0604020202020204" pitchFamily="34" charset="0"/>
              </a:rPr>
              <a:t>You will be prompted to create a report to include the results</a:t>
            </a:r>
          </a:p>
        </p:txBody>
      </p:sp>
    </p:spTree>
    <p:extLst>
      <p:ext uri="{BB962C8B-B14F-4D97-AF65-F5344CB8AC3E}">
        <p14:creationId xmlns:p14="http://schemas.microsoft.com/office/powerpoint/2010/main" val="128657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Jak</a:t>
            </a:r>
            <a:r>
              <a:rPr lang="en-GB" dirty="0"/>
              <a:t> </a:t>
            </a:r>
            <a:r>
              <a:rPr lang="en-GB" dirty="0" err="1"/>
              <a:t>dziala</a:t>
            </a:r>
            <a:r>
              <a:rPr lang="en-GB" dirty="0"/>
              <a:t> </a:t>
            </a:r>
            <a:r>
              <a:rPr lang="en-GB" dirty="0" err="1"/>
              <a:t>alignRT</a:t>
            </a:r>
            <a:r>
              <a:rPr lang="en-GB" dirty="0"/>
              <a:t>:  </a:t>
            </a:r>
            <a:r>
              <a:rPr lang="en-GB" dirty="0" err="1">
                <a:solidFill>
                  <a:srgbClr val="808080"/>
                </a:solidFill>
              </a:rPr>
              <a:t>Technologia</a:t>
            </a:r>
            <a:endParaRPr lang="en-GB" dirty="0">
              <a:solidFill>
                <a:srgbClr val="808080"/>
              </a:solidFill>
            </a:endParaRPr>
          </a:p>
        </p:txBody>
      </p:sp>
      <p:sp>
        <p:nvSpPr>
          <p:cNvPr id="4" name="Content Placeholder 3"/>
          <p:cNvSpPr>
            <a:spLocks noGrp="1"/>
          </p:cNvSpPr>
          <p:nvPr>
            <p:ph sz="half" idx="1"/>
          </p:nvPr>
        </p:nvSpPr>
        <p:spPr>
          <a:xfrm>
            <a:off x="457200" y="1391920"/>
            <a:ext cx="4038600" cy="4317684"/>
          </a:xfrm>
        </p:spPr>
        <p:txBody>
          <a:bodyPr>
            <a:noAutofit/>
          </a:bodyPr>
          <a:lstStyle/>
          <a:p>
            <a:pPr>
              <a:lnSpc>
                <a:spcPct val="120000"/>
              </a:lnSpc>
              <a:buSzPct val="100000"/>
            </a:pPr>
            <a:r>
              <a:rPr lang="en-GB" sz="1600" b="1" dirty="0">
                <a:solidFill>
                  <a:schemeClr val="tx1"/>
                </a:solidFill>
              </a:rPr>
              <a:t>3 </a:t>
            </a:r>
            <a:r>
              <a:rPr lang="en-GB" sz="1600" b="1" dirty="0" err="1">
                <a:solidFill>
                  <a:schemeClr val="tx1"/>
                </a:solidFill>
              </a:rPr>
              <a:t>kamery</a:t>
            </a:r>
            <a:r>
              <a:rPr lang="en-GB" sz="1600" b="1" dirty="0">
                <a:solidFill>
                  <a:schemeClr val="tx1"/>
                </a:solidFill>
              </a:rPr>
              <a:t> </a:t>
            </a:r>
            <a:r>
              <a:rPr lang="en-GB" sz="1600" dirty="0" err="1">
                <a:solidFill>
                  <a:schemeClr val="tx1"/>
                </a:solidFill>
              </a:rPr>
              <a:t>moniturujace</a:t>
            </a:r>
            <a:r>
              <a:rPr lang="en-GB" sz="1600" dirty="0">
                <a:solidFill>
                  <a:schemeClr val="tx1"/>
                </a:solidFill>
              </a:rPr>
              <a:t> </a:t>
            </a:r>
            <a:r>
              <a:rPr lang="en-GB" sz="1600" dirty="0" err="1">
                <a:solidFill>
                  <a:schemeClr val="tx1"/>
                </a:solidFill>
              </a:rPr>
              <a:t>powierzchnie</a:t>
            </a:r>
            <a:r>
              <a:rPr lang="en-GB" sz="1600" dirty="0">
                <a:solidFill>
                  <a:schemeClr val="tx1"/>
                </a:solidFill>
              </a:rPr>
              <a:t> </a:t>
            </a:r>
            <a:r>
              <a:rPr lang="en-GB" sz="1600" dirty="0" err="1">
                <a:solidFill>
                  <a:schemeClr val="tx1"/>
                </a:solidFill>
              </a:rPr>
              <a:t>pacjenta</a:t>
            </a:r>
            <a:endParaRPr lang="en-GB" sz="1600" dirty="0">
              <a:solidFill>
                <a:schemeClr val="tx1"/>
              </a:solidFill>
            </a:endParaRPr>
          </a:p>
          <a:p>
            <a:pPr>
              <a:lnSpc>
                <a:spcPct val="120000"/>
              </a:lnSpc>
              <a:buSzPct val="100000"/>
            </a:pPr>
            <a:r>
              <a:rPr lang="en-GB" sz="1600" dirty="0" err="1">
                <a:solidFill>
                  <a:schemeClr val="tx1"/>
                </a:solidFill>
              </a:rPr>
              <a:t>Powierzchnia</a:t>
            </a:r>
            <a:r>
              <a:rPr lang="en-GB" sz="1600" dirty="0">
                <a:solidFill>
                  <a:schemeClr val="tx1"/>
                </a:solidFill>
              </a:rPr>
              <a:t> z </a:t>
            </a:r>
            <a:r>
              <a:rPr lang="en-GB" sz="1600" dirty="0" err="1">
                <a:solidFill>
                  <a:schemeClr val="tx1"/>
                </a:solidFill>
              </a:rPr>
              <a:t>danej</a:t>
            </a:r>
            <a:r>
              <a:rPr lang="en-GB" sz="1600" dirty="0">
                <a:solidFill>
                  <a:schemeClr val="tx1"/>
                </a:solidFill>
              </a:rPr>
              <a:t> </a:t>
            </a:r>
            <a:r>
              <a:rPr lang="en-GB" sz="1600" dirty="0" err="1">
                <a:solidFill>
                  <a:schemeClr val="tx1"/>
                </a:solidFill>
              </a:rPr>
              <a:t>sesji</a:t>
            </a:r>
            <a:r>
              <a:rPr lang="en-GB" sz="1600" dirty="0">
                <a:solidFill>
                  <a:schemeClr val="tx1"/>
                </a:solidFill>
              </a:rPr>
              <a:t>, </a:t>
            </a:r>
            <a:r>
              <a:rPr lang="en-GB" sz="1600" dirty="0" err="1">
                <a:solidFill>
                  <a:schemeClr val="tx1"/>
                </a:solidFill>
              </a:rPr>
              <a:t>porównywana</a:t>
            </a:r>
            <a:r>
              <a:rPr lang="en-GB" sz="1600" dirty="0">
                <a:solidFill>
                  <a:schemeClr val="tx1"/>
                </a:solidFill>
              </a:rPr>
              <a:t> jest z </a:t>
            </a:r>
            <a:r>
              <a:rPr lang="en-GB" sz="1600" dirty="0" err="1">
                <a:solidFill>
                  <a:schemeClr val="tx1"/>
                </a:solidFill>
              </a:rPr>
              <a:t>referencyjnymi</a:t>
            </a:r>
            <a:r>
              <a:rPr lang="en-GB" sz="1600" dirty="0">
                <a:solidFill>
                  <a:schemeClr val="tx1"/>
                </a:solidFill>
              </a:rPr>
              <a:t> </a:t>
            </a:r>
            <a:r>
              <a:rPr lang="en-GB" sz="1600" dirty="0" err="1">
                <a:solidFill>
                  <a:schemeClr val="tx1"/>
                </a:solidFill>
              </a:rPr>
              <a:t>danymi</a:t>
            </a:r>
            <a:r>
              <a:rPr lang="en-GB" sz="1600" dirty="0">
                <a:solidFill>
                  <a:schemeClr val="tx1"/>
                </a:solidFill>
              </a:rPr>
              <a:t> z TK</a:t>
            </a:r>
            <a:endParaRPr lang="pl-PL" sz="1600" dirty="0">
              <a:solidFill>
                <a:schemeClr val="tx1"/>
              </a:solidFill>
            </a:endParaRPr>
          </a:p>
          <a:p>
            <a:pPr>
              <a:lnSpc>
                <a:spcPct val="120000"/>
              </a:lnSpc>
              <a:buSzPct val="100000"/>
            </a:pPr>
            <a:endParaRPr lang="en-GB" sz="1600" dirty="0"/>
          </a:p>
          <a:p>
            <a:pPr marL="0" indent="0">
              <a:lnSpc>
                <a:spcPct val="120000"/>
              </a:lnSpc>
              <a:buSzPct val="100000"/>
              <a:buNone/>
            </a:pPr>
            <a:r>
              <a:rPr lang="en-GB" sz="1600" b="1" dirty="0" err="1"/>
              <a:t>Pozycjonowanie</a:t>
            </a:r>
            <a:r>
              <a:rPr lang="en-GB" sz="1600" dirty="0"/>
              <a:t>: </a:t>
            </a:r>
          </a:p>
          <a:p>
            <a:pPr marL="0" indent="0">
              <a:lnSpc>
                <a:spcPct val="120000"/>
              </a:lnSpc>
              <a:buSzPct val="100000"/>
              <a:buNone/>
            </a:pPr>
            <a:r>
              <a:rPr lang="en-GB" sz="1600" dirty="0" err="1">
                <a:solidFill>
                  <a:schemeClr val="tx1"/>
                </a:solidFill>
              </a:rPr>
              <a:t>Otrzymujemy</a:t>
            </a:r>
            <a:r>
              <a:rPr lang="en-GB" sz="1600" dirty="0">
                <a:solidFill>
                  <a:schemeClr val="tx1"/>
                </a:solidFill>
              </a:rPr>
              <a:t> </a:t>
            </a:r>
            <a:r>
              <a:rPr lang="en-GB" sz="1600" dirty="0" err="1">
                <a:solidFill>
                  <a:schemeClr val="tx1"/>
                </a:solidFill>
              </a:rPr>
              <a:t>informacje</a:t>
            </a:r>
            <a:r>
              <a:rPr lang="en-GB" sz="1600" dirty="0">
                <a:solidFill>
                  <a:schemeClr val="tx1"/>
                </a:solidFill>
              </a:rPr>
              <a:t> o </a:t>
            </a:r>
            <a:r>
              <a:rPr lang="en-GB" sz="1600" dirty="0" err="1">
                <a:solidFill>
                  <a:schemeClr val="tx1"/>
                </a:solidFill>
              </a:rPr>
              <a:t>przesunieciach</a:t>
            </a:r>
            <a:r>
              <a:rPr lang="en-GB" sz="1600" dirty="0">
                <a:solidFill>
                  <a:schemeClr val="tx1"/>
                </a:solidFill>
              </a:rPr>
              <a:t> w </a:t>
            </a:r>
            <a:r>
              <a:rPr lang="en-GB" sz="1600" dirty="0" err="1">
                <a:solidFill>
                  <a:schemeClr val="tx1"/>
                </a:solidFill>
              </a:rPr>
              <a:t>osi</a:t>
            </a:r>
            <a:r>
              <a:rPr lang="en-GB" sz="1600" dirty="0">
                <a:solidFill>
                  <a:schemeClr val="tx1"/>
                </a:solidFill>
              </a:rPr>
              <a:t> X,Y I Z </a:t>
            </a:r>
            <a:r>
              <a:rPr lang="en-GB" sz="1600" dirty="0" err="1">
                <a:solidFill>
                  <a:schemeClr val="tx1"/>
                </a:solidFill>
              </a:rPr>
              <a:t>oraz</a:t>
            </a:r>
            <a:r>
              <a:rPr lang="en-GB" sz="1600" dirty="0">
                <a:solidFill>
                  <a:schemeClr val="tx1"/>
                </a:solidFill>
              </a:rPr>
              <a:t> </a:t>
            </a:r>
            <a:r>
              <a:rPr lang="en-GB" sz="1600" dirty="0" err="1">
                <a:solidFill>
                  <a:schemeClr val="tx1"/>
                </a:solidFill>
              </a:rPr>
              <a:t>rotacji</a:t>
            </a:r>
            <a:r>
              <a:rPr lang="en-GB" sz="1600" dirty="0">
                <a:solidFill>
                  <a:schemeClr val="tx1"/>
                </a:solidFill>
              </a:rPr>
              <a:t> </a:t>
            </a:r>
            <a:r>
              <a:rPr lang="en-GB" sz="1600" b="1" dirty="0">
                <a:solidFill>
                  <a:schemeClr val="tx1"/>
                </a:solidFill>
              </a:rPr>
              <a:t>&lt;1mm, &lt;1 </a:t>
            </a:r>
            <a:r>
              <a:rPr lang="en-GB" sz="1600" b="1" dirty="0" err="1">
                <a:solidFill>
                  <a:schemeClr val="tx1"/>
                </a:solidFill>
              </a:rPr>
              <a:t>stopien</a:t>
            </a:r>
            <a:endParaRPr lang="pl-PL" sz="1600" b="1" dirty="0">
              <a:solidFill>
                <a:schemeClr val="tx1"/>
              </a:solidFill>
            </a:endParaRPr>
          </a:p>
          <a:p>
            <a:pPr marL="0" indent="0">
              <a:lnSpc>
                <a:spcPct val="120000"/>
              </a:lnSpc>
              <a:buSzPct val="100000"/>
              <a:buNone/>
            </a:pPr>
            <a:endParaRPr lang="en-GB" sz="1600" dirty="0"/>
          </a:p>
          <a:p>
            <a:pPr marL="0" lvl="0" indent="0">
              <a:lnSpc>
                <a:spcPct val="120000"/>
              </a:lnSpc>
              <a:buSzPct val="100000"/>
              <a:buNone/>
            </a:pPr>
            <a:r>
              <a:rPr lang="en-GB" sz="1600" b="1" dirty="0"/>
              <a:t>Treatment</a:t>
            </a:r>
            <a:r>
              <a:rPr lang="en-GB" sz="1600" dirty="0"/>
              <a:t>: </a:t>
            </a:r>
          </a:p>
          <a:p>
            <a:pPr marL="0" lvl="0" indent="0">
              <a:lnSpc>
                <a:spcPct val="120000"/>
              </a:lnSpc>
              <a:buSzPct val="100000"/>
              <a:buNone/>
            </a:pPr>
            <a:r>
              <a:rPr lang="en-GB" sz="1600" b="1" dirty="0"/>
              <a:t>Beam Hold </a:t>
            </a:r>
            <a:r>
              <a:rPr lang="en-GB" sz="1600" dirty="0" err="1"/>
              <a:t>jesli</a:t>
            </a:r>
            <a:r>
              <a:rPr lang="en-GB" sz="1600" dirty="0"/>
              <a:t> </a:t>
            </a:r>
            <a:r>
              <a:rPr lang="en-GB" sz="1600" dirty="0" err="1"/>
              <a:t>pacjent</a:t>
            </a:r>
            <a:r>
              <a:rPr lang="en-GB" sz="1600" dirty="0"/>
              <a:t> </a:t>
            </a:r>
            <a:r>
              <a:rPr lang="en-GB" sz="1600" dirty="0" err="1"/>
              <a:t>ruszy</a:t>
            </a:r>
            <a:r>
              <a:rPr lang="en-GB" sz="1600" dirty="0"/>
              <a:t> </a:t>
            </a:r>
            <a:r>
              <a:rPr lang="en-GB" sz="1600" dirty="0" err="1"/>
              <a:t>sie</a:t>
            </a:r>
            <a:r>
              <a:rPr lang="en-GB" sz="1600" dirty="0"/>
              <a:t> w </a:t>
            </a:r>
            <a:r>
              <a:rPr lang="en-GB" sz="1600" dirty="0" err="1"/>
              <a:t>ktoryms</a:t>
            </a:r>
            <a:r>
              <a:rPr lang="en-GB" sz="1600" dirty="0"/>
              <a:t> </a:t>
            </a:r>
            <a:r>
              <a:rPr lang="en-GB" sz="1600" b="1" dirty="0"/>
              <a:t>z 6 </a:t>
            </a:r>
            <a:r>
              <a:rPr lang="en-GB" sz="1600" b="1" dirty="0" err="1"/>
              <a:t>stopni</a:t>
            </a:r>
            <a:r>
              <a:rPr lang="en-GB" sz="1600" b="1" dirty="0"/>
              <a:t> </a:t>
            </a:r>
            <a:r>
              <a:rPr lang="en-GB" sz="1600" b="1" dirty="0" err="1"/>
              <a:t>swobody</a:t>
            </a:r>
            <a:r>
              <a:rPr lang="en-GB" sz="1600" b="1" dirty="0"/>
              <a:t> </a:t>
            </a:r>
            <a:endParaRPr lang="en-GB" sz="1600" dirty="0"/>
          </a:p>
          <a:p>
            <a:endParaRPr lang="en-GB" sz="1800" dirty="0"/>
          </a:p>
        </p:txBody>
      </p:sp>
      <p:sp>
        <p:nvSpPr>
          <p:cNvPr id="7" name="TextBox 6"/>
          <p:cNvSpPr txBox="1"/>
          <p:nvPr/>
        </p:nvSpPr>
        <p:spPr>
          <a:xfrm>
            <a:off x="6077219" y="6577700"/>
            <a:ext cx="1273554" cy="276999"/>
          </a:xfrm>
          <a:prstGeom prst="rect">
            <a:avLst/>
          </a:prstGeom>
          <a:noFill/>
        </p:spPr>
        <p:txBody>
          <a:bodyPr wrap="none" rtlCol="0">
            <a:spAutoFit/>
          </a:bodyPr>
          <a:lstStyle/>
          <a:p>
            <a:r>
              <a:rPr lang="en-GB" sz="1200" dirty="0">
                <a:solidFill>
                  <a:srgbClr val="808080"/>
                </a:solidFill>
                <a:latin typeface="Arial" panose="020B0604020202020204" pitchFamily="34" charset="0"/>
                <a:cs typeface="Arial" panose="020B0604020202020204" pitchFamily="34" charset="0"/>
              </a:rPr>
              <a:t>20s Video DIBH</a:t>
            </a:r>
          </a:p>
        </p:txBody>
      </p:sp>
      <p:pic>
        <p:nvPicPr>
          <p:cNvPr id="8" name="Grafik 7"/>
          <p:cNvPicPr>
            <a:picLocks noChangeAspect="1"/>
          </p:cNvPicPr>
          <p:nvPr/>
        </p:nvPicPr>
        <p:blipFill>
          <a:blip r:embed="rId3"/>
          <a:stretch>
            <a:fillRect/>
          </a:stretch>
        </p:blipFill>
        <p:spPr>
          <a:xfrm>
            <a:off x="5067300" y="3242311"/>
            <a:ext cx="3619500" cy="2467293"/>
          </a:xfrm>
          <a:prstGeom prst="rect">
            <a:avLst/>
          </a:prstGeom>
        </p:spPr>
      </p:pic>
      <p:pic>
        <p:nvPicPr>
          <p:cNvPr id="9" name="1842B5A5-1850-4BFD-BFBF-97BF7BEDDB90" descr="D24E0C51-E85C-438F-BC22-51D8D81A8082@Nursdoc">
            <a:extLst>
              <a:ext uri="{FF2B5EF4-FFF2-40B4-BE49-F238E27FC236}">
                <a16:creationId xmlns:a16="http://schemas.microsoft.com/office/drawing/2014/main" id="{6E23DDD3-8B35-4544-821C-BFF2105C3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338" y="234949"/>
            <a:ext cx="3232150" cy="319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9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0"/>
            <a:ext cx="8640960" cy="1071546"/>
          </a:xfrm>
        </p:spPr>
        <p:txBody>
          <a:bodyPr>
            <a:normAutofit/>
          </a:bodyPr>
          <a:lstStyle/>
          <a:p>
            <a:pPr algn="l"/>
            <a:r>
              <a:rPr lang="en-US" sz="2000" dirty="0">
                <a:solidFill>
                  <a:schemeClr val="tx2">
                    <a:lumMod val="60000"/>
                    <a:lumOff val="40000"/>
                  </a:schemeClr>
                </a:solidFill>
                <a:latin typeface="+mn-lt"/>
              </a:rPr>
              <a:t>Stage three: obtaining real-time deltas</a:t>
            </a:r>
          </a:p>
        </p:txBody>
      </p:sp>
      <p:sp>
        <p:nvSpPr>
          <p:cNvPr id="6" name="TextBox 5"/>
          <p:cNvSpPr txBox="1"/>
          <p:nvPr/>
        </p:nvSpPr>
        <p:spPr>
          <a:xfrm>
            <a:off x="373487" y="701780"/>
            <a:ext cx="8397025" cy="3877985"/>
          </a:xfrm>
          <a:prstGeom prst="rect">
            <a:avLst/>
          </a:prstGeom>
          <a:noFill/>
        </p:spPr>
        <p:txBody>
          <a:bodyPr wrap="square" rtlCol="0">
            <a:spAutoFit/>
          </a:bodyPr>
          <a:lstStyle/>
          <a:p>
            <a:endParaRPr lang="en-GB" sz="2000" dirty="0"/>
          </a:p>
          <a:p>
            <a:pPr marL="457200" indent="-457200">
              <a:buAutoNum type="alphaUcPeriod" startAt="6"/>
            </a:pPr>
            <a:r>
              <a:rPr lang="en-GB" sz="2000" dirty="0"/>
              <a:t>Using proper access rights*, log in to AlignRT</a:t>
            </a:r>
          </a:p>
          <a:p>
            <a:pPr marL="457200" indent="-457200">
              <a:buFont typeface="+mj-lt"/>
              <a:buAutoNum type="alphaUcPeriod" startAt="7"/>
            </a:pPr>
            <a:endParaRPr lang="en-GB" sz="2000" dirty="0"/>
          </a:p>
          <a:p>
            <a:pPr marL="457200" indent="-457200">
              <a:buFont typeface="+mj-lt"/>
              <a:buAutoNum type="alphaUcPeriod" startAt="7"/>
            </a:pPr>
            <a:r>
              <a:rPr lang="en-GB" sz="2000" dirty="0"/>
              <a:t>Enter </a:t>
            </a:r>
            <a:r>
              <a:rPr lang="en-GB" sz="2000" b="1" dirty="0"/>
              <a:t>MV</a:t>
            </a:r>
            <a:r>
              <a:rPr lang="en-GB" sz="2000" dirty="0"/>
              <a:t> </a:t>
            </a:r>
            <a:r>
              <a:rPr lang="en-GB" sz="2000" b="1" dirty="0"/>
              <a:t>Isocentre Calibration </a:t>
            </a:r>
            <a:r>
              <a:rPr lang="en-GB" sz="2000" dirty="0"/>
              <a:t>mode of AlignRT by the following path:</a:t>
            </a:r>
          </a:p>
          <a:p>
            <a:endParaRPr lang="en-GB" sz="2000" dirty="0"/>
          </a:p>
          <a:p>
            <a:pPr marL="857250" lvl="1" indent="-400050">
              <a:buFont typeface="+mj-lt"/>
              <a:buAutoNum type="romanLcPeriod"/>
            </a:pPr>
            <a:r>
              <a:rPr lang="en-GB" dirty="0"/>
              <a:t>Select </a:t>
            </a:r>
            <a:r>
              <a:rPr lang="en-GB" b="1" dirty="0"/>
              <a:t>SYSTEM MAINTENANCE</a:t>
            </a:r>
          </a:p>
          <a:p>
            <a:endParaRPr lang="en-GB" b="1" dirty="0"/>
          </a:p>
          <a:p>
            <a:endParaRPr lang="en-GB" dirty="0"/>
          </a:p>
          <a:p>
            <a:endParaRPr lang="en-GB" dirty="0"/>
          </a:p>
          <a:p>
            <a:endParaRPr lang="en-GB" dirty="0"/>
          </a:p>
          <a:p>
            <a:endParaRPr lang="en-GB" dirty="0"/>
          </a:p>
          <a:p>
            <a:pPr marL="857250" lvl="1" indent="-400050">
              <a:buFont typeface="+mj-lt"/>
              <a:buAutoNum type="romanLcPeriod" startAt="2"/>
            </a:pPr>
            <a:r>
              <a:rPr lang="en-GB" dirty="0"/>
              <a:t>Select </a:t>
            </a:r>
            <a:r>
              <a:rPr lang="en-GB" b="1" dirty="0"/>
              <a:t>MV</a:t>
            </a:r>
            <a:r>
              <a:rPr lang="en-GB" dirty="0"/>
              <a:t> </a:t>
            </a:r>
            <a:r>
              <a:rPr lang="en-GB" b="1" dirty="0"/>
              <a:t>ISOCENTRE CALIBRATION</a:t>
            </a:r>
            <a:endParaRPr lang="en-US" sz="2000" dirty="0"/>
          </a:p>
          <a:p>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959" y="2069481"/>
            <a:ext cx="2171812" cy="125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809" y="3552234"/>
            <a:ext cx="2173962" cy="1829934"/>
          </a:xfrm>
          <a:prstGeom prst="rect">
            <a:avLst/>
          </a:prstGeom>
        </p:spPr>
      </p:pic>
      <p:sp>
        <p:nvSpPr>
          <p:cNvPr id="3" name="Oval 2"/>
          <p:cNvSpPr/>
          <p:nvPr/>
        </p:nvSpPr>
        <p:spPr>
          <a:xfrm>
            <a:off x="5311451" y="3117627"/>
            <a:ext cx="1477108" cy="21845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311451" y="4592507"/>
            <a:ext cx="1477108" cy="21845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974831-9BE7-4C9D-8729-469B5499D9F1}"/>
              </a:ext>
            </a:extLst>
          </p:cNvPr>
          <p:cNvSpPr txBox="1"/>
          <p:nvPr/>
        </p:nvSpPr>
        <p:spPr>
          <a:xfrm>
            <a:off x="323528" y="5704340"/>
            <a:ext cx="8640960" cy="369332"/>
          </a:xfrm>
          <a:prstGeom prst="rect">
            <a:avLst/>
          </a:prstGeom>
          <a:noFill/>
        </p:spPr>
        <p:txBody>
          <a:bodyPr wrap="square" rtlCol="0">
            <a:spAutoFit/>
          </a:bodyPr>
          <a:lstStyle/>
          <a:p>
            <a:r>
              <a:rPr lang="en-GB" dirty="0"/>
              <a:t>*Only users with proper User Access Control Rights can perform </a:t>
            </a:r>
            <a:r>
              <a:rPr lang="en-GB" b="1" dirty="0"/>
              <a:t>MV Isocentre Calibration</a:t>
            </a:r>
          </a:p>
        </p:txBody>
      </p:sp>
    </p:spTree>
    <p:extLst>
      <p:ext uri="{BB962C8B-B14F-4D97-AF65-F5344CB8AC3E}">
        <p14:creationId xmlns:p14="http://schemas.microsoft.com/office/powerpoint/2010/main" val="243510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5344"/>
            <a:ext cx="8229600" cy="1071546"/>
          </a:xfrm>
        </p:spPr>
        <p:txBody>
          <a:bodyPr>
            <a:normAutofit/>
          </a:bodyPr>
          <a:lstStyle/>
          <a:p>
            <a:pPr algn="l"/>
            <a:r>
              <a:rPr lang="pl-PL" sz="2000" dirty="0">
                <a:solidFill>
                  <a:schemeClr val="tx2">
                    <a:lumMod val="60000"/>
                    <a:lumOff val="40000"/>
                  </a:schemeClr>
                </a:solidFill>
                <a:latin typeface="+mj-lt"/>
              </a:rPr>
              <a:t>Raporty</a:t>
            </a:r>
            <a:endParaRPr lang="en-US" sz="2000" dirty="0">
              <a:solidFill>
                <a:schemeClr val="tx2">
                  <a:lumMod val="60000"/>
                  <a:lumOff val="40000"/>
                </a:schemeClr>
              </a:solidFill>
              <a:latin typeface="+mj-lt"/>
            </a:endParaRPr>
          </a:p>
        </p:txBody>
      </p:sp>
      <p:sp>
        <p:nvSpPr>
          <p:cNvPr id="28" name="Text Placeholder 5"/>
          <p:cNvSpPr txBox="1">
            <a:spLocks/>
          </p:cNvSpPr>
          <p:nvPr/>
        </p:nvSpPr>
        <p:spPr>
          <a:xfrm>
            <a:off x="142844" y="6453336"/>
            <a:ext cx="2786082" cy="4046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rgbClr val="F8F7F2"/>
              </a:solidFill>
              <a:effectLst/>
              <a:uLnTx/>
              <a:uFillTx/>
              <a:latin typeface="+mn-lt"/>
              <a:ea typeface="+mn-ea"/>
              <a:cs typeface="+mn-cs"/>
            </a:endParaRPr>
          </a:p>
        </p:txBody>
      </p:sp>
      <p:sp>
        <p:nvSpPr>
          <p:cNvPr id="9" name="Slide Number Placeholder 10"/>
          <p:cNvSpPr>
            <a:spLocks noGrp="1"/>
          </p:cNvSpPr>
          <p:nvPr/>
        </p:nvSpPr>
        <p:spPr>
          <a:xfrm>
            <a:off x="4230294" y="6453336"/>
            <a:ext cx="5429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F1EAF6-A5BE-4557-9605-34CE851E611A}" type="slidenum">
              <a:rPr lang="en-US" sz="800" smtClean="0">
                <a:solidFill>
                  <a:srgbClr val="F8F7F2"/>
                </a:solidFill>
              </a:rPr>
              <a:pPr algn="ctr"/>
              <a:t>21</a:t>
            </a:fld>
            <a:endParaRPr lang="en-US" sz="800" dirty="0">
              <a:solidFill>
                <a:srgbClr val="F8F7F2"/>
              </a:solidFill>
            </a:endParaRPr>
          </a:p>
        </p:txBody>
      </p:sp>
      <p:sp>
        <p:nvSpPr>
          <p:cNvPr id="12" name="TextBox 11"/>
          <p:cNvSpPr txBox="1"/>
          <p:nvPr/>
        </p:nvSpPr>
        <p:spPr>
          <a:xfrm>
            <a:off x="1411605" y="1139862"/>
            <a:ext cx="6320790" cy="769441"/>
          </a:xfrm>
          <a:prstGeom prst="rect">
            <a:avLst/>
          </a:prstGeom>
          <a:noFill/>
        </p:spPr>
        <p:txBody>
          <a:bodyPr wrap="square" rtlCol="0">
            <a:spAutoFit/>
          </a:bodyPr>
          <a:lstStyle/>
          <a:p>
            <a:pPr algn="ctr"/>
            <a:r>
              <a:rPr lang="pl-PL" sz="2200" dirty="0"/>
              <a:t>Raporty mogą zostać wygenerowane dla każdej z kalibracji. </a:t>
            </a:r>
            <a:endParaRPr lang="en-GB" sz="22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36" y="2526030"/>
            <a:ext cx="4692928" cy="2577585"/>
          </a:xfrm>
          <a:prstGeom prst="rect">
            <a:avLst/>
          </a:prstGeom>
        </p:spPr>
      </p:pic>
    </p:spTree>
    <p:extLst>
      <p:ext uri="{BB962C8B-B14F-4D97-AF65-F5344CB8AC3E}">
        <p14:creationId xmlns:p14="http://schemas.microsoft.com/office/powerpoint/2010/main" val="3944856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7536"/>
            <a:ext cx="8229600" cy="1071546"/>
          </a:xfrm>
        </p:spPr>
        <p:txBody>
          <a:bodyPr>
            <a:normAutofit/>
          </a:bodyPr>
          <a:lstStyle/>
          <a:p>
            <a:pPr algn="l"/>
            <a:r>
              <a:rPr lang="pl-PL" sz="2000" dirty="0">
                <a:solidFill>
                  <a:schemeClr val="tx2">
                    <a:lumMod val="60000"/>
                    <a:lumOff val="40000"/>
                  </a:schemeClr>
                </a:solidFill>
                <a:latin typeface="+mj-lt"/>
              </a:rPr>
              <a:t>Miesięczna Kalibracja</a:t>
            </a:r>
            <a:endParaRPr lang="en-US" sz="2000" dirty="0">
              <a:solidFill>
                <a:schemeClr val="tx2">
                  <a:lumMod val="60000"/>
                  <a:lumOff val="40000"/>
                </a:schemeClr>
              </a:solidFill>
              <a:latin typeface="+mj-lt"/>
            </a:endParaRPr>
          </a:p>
        </p:txBody>
      </p:sp>
      <p:sp>
        <p:nvSpPr>
          <p:cNvPr id="28" name="Text Placeholder 5"/>
          <p:cNvSpPr txBox="1">
            <a:spLocks/>
          </p:cNvSpPr>
          <p:nvPr/>
        </p:nvSpPr>
        <p:spPr>
          <a:xfrm>
            <a:off x="142844" y="6453336"/>
            <a:ext cx="2786082" cy="4046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rgbClr val="F8F7F2"/>
              </a:solidFill>
              <a:effectLst/>
              <a:uLnTx/>
              <a:uFillTx/>
              <a:latin typeface="+mn-lt"/>
              <a:ea typeface="+mn-ea"/>
              <a:cs typeface="+mn-cs"/>
            </a:endParaRPr>
          </a:p>
        </p:txBody>
      </p:sp>
      <p:sp>
        <p:nvSpPr>
          <p:cNvPr id="3" name="TextBox 2"/>
          <p:cNvSpPr txBox="1"/>
          <p:nvPr/>
        </p:nvSpPr>
        <p:spPr>
          <a:xfrm>
            <a:off x="169394" y="967684"/>
            <a:ext cx="8805213" cy="5163208"/>
          </a:xfrm>
          <a:prstGeom prst="rect">
            <a:avLst/>
          </a:prstGeom>
          <a:noFill/>
        </p:spPr>
        <p:txBody>
          <a:bodyPr wrap="square" rtlCol="0">
            <a:spAutoFit/>
          </a:bodyPr>
          <a:lstStyle/>
          <a:p>
            <a:pPr>
              <a:lnSpc>
                <a:spcPct val="150000"/>
              </a:lnSpc>
            </a:pPr>
            <a:r>
              <a:rPr lang="en-GB" sz="2400" b="1" dirty="0"/>
              <a:t>P</a:t>
            </a:r>
            <a:r>
              <a:rPr lang="pl-PL" sz="2400" b="1" dirty="0"/>
              <a:t>rzygotowanie: </a:t>
            </a:r>
            <a:endParaRPr lang="en-GB" sz="2400" b="1" dirty="0"/>
          </a:p>
          <a:p>
            <a:pPr marL="285750" indent="-285750">
              <a:buFont typeface="Arial" panose="020B0604020202020204" pitchFamily="34" charset="0"/>
              <a:buChar char="•"/>
            </a:pPr>
            <a:r>
              <a:rPr lang="pl-PL" sz="2000" dirty="0"/>
              <a:t>Ustalenie stopnia natężenia światła w bunkrze dla wszystkich kalibracji. </a:t>
            </a:r>
            <a:endParaRPr lang="en-GB" sz="2000" dirty="0"/>
          </a:p>
          <a:p>
            <a:pPr marL="285750" indent="-285750">
              <a:lnSpc>
                <a:spcPct val="150000"/>
              </a:lnSpc>
              <a:buFont typeface="Arial" panose="020B0604020202020204" pitchFamily="34" charset="0"/>
              <a:buChar char="•"/>
            </a:pPr>
            <a:r>
              <a:rPr lang="en-GB" sz="2000" dirty="0"/>
              <a:t>Gantry </a:t>
            </a:r>
            <a:r>
              <a:rPr lang="pl-PL" sz="2000" dirty="0"/>
              <a:t>na</a:t>
            </a:r>
            <a:r>
              <a:rPr lang="en-GB" sz="2000" dirty="0"/>
              <a:t> 0° </a:t>
            </a:r>
            <a:r>
              <a:rPr lang="pl-PL" sz="2000" dirty="0"/>
              <a:t>lub</a:t>
            </a:r>
            <a:r>
              <a:rPr lang="en-GB" sz="2000" dirty="0"/>
              <a:t> 180</a:t>
            </a:r>
            <a:r>
              <a:rPr lang="en-GB" sz="2000" dirty="0">
                <a:latin typeface="Arial" panose="020B0604020202020204" pitchFamily="34" charset="0"/>
                <a:cs typeface="Arial" panose="020B0604020202020204" pitchFamily="34" charset="0"/>
              </a:rPr>
              <a:t>°</a:t>
            </a:r>
            <a:r>
              <a:rPr lang="en-GB" sz="2000" dirty="0"/>
              <a:t> (AP)</a:t>
            </a:r>
          </a:p>
          <a:p>
            <a:pPr marL="285750" indent="-285750">
              <a:lnSpc>
                <a:spcPct val="150000"/>
              </a:lnSpc>
              <a:buFont typeface="Arial" panose="020B0604020202020204" pitchFamily="34" charset="0"/>
              <a:buChar char="•"/>
            </a:pPr>
            <a:r>
              <a:rPr lang="pl-PL" sz="2000" dirty="0"/>
              <a:t>K</a:t>
            </a:r>
            <a:r>
              <a:rPr lang="en-GB" sz="2000" dirty="0" err="1"/>
              <a:t>olimator</a:t>
            </a:r>
            <a:r>
              <a:rPr lang="en-GB" sz="2000" dirty="0"/>
              <a:t> </a:t>
            </a:r>
            <a:r>
              <a:rPr lang="pl-PL" sz="2000" dirty="0"/>
              <a:t>na</a:t>
            </a:r>
            <a:r>
              <a:rPr lang="en-GB" sz="2000" dirty="0"/>
              <a:t> 0°</a:t>
            </a:r>
          </a:p>
          <a:p>
            <a:pPr marL="285750" indent="-285750">
              <a:lnSpc>
                <a:spcPct val="150000"/>
              </a:lnSpc>
              <a:buFont typeface="Arial" panose="020B0604020202020204" pitchFamily="34" charset="0"/>
              <a:buChar char="•"/>
            </a:pPr>
            <a:r>
              <a:rPr lang="pl-PL" sz="2000" dirty="0"/>
              <a:t>Duże pole świetlne 25x25cm</a:t>
            </a:r>
            <a:endParaRPr lang="en-GB" sz="2000" dirty="0"/>
          </a:p>
          <a:p>
            <a:pPr marL="285750" indent="-285750">
              <a:lnSpc>
                <a:spcPct val="150000"/>
              </a:lnSpc>
              <a:buFont typeface="Arial" panose="020B0604020202020204" pitchFamily="34" charset="0"/>
              <a:buChar char="•"/>
            </a:pPr>
            <a:r>
              <a:rPr lang="pl-PL" sz="2000" dirty="0"/>
              <a:t>Płyta kalibracyjna położona na stabilnej części stołu w dobrej</a:t>
            </a:r>
          </a:p>
          <a:p>
            <a:pPr>
              <a:lnSpc>
                <a:spcPct val="150000"/>
              </a:lnSpc>
            </a:pPr>
            <a:r>
              <a:rPr lang="pl-PL" sz="2000" dirty="0"/>
              <a:t>      orientacji względem gantry</a:t>
            </a:r>
            <a:endParaRPr lang="en-GB" sz="2000" dirty="0"/>
          </a:p>
          <a:p>
            <a:pPr marL="285750" indent="-285750">
              <a:lnSpc>
                <a:spcPct val="150000"/>
              </a:lnSpc>
              <a:buFont typeface="Arial" panose="020B0604020202020204" pitchFamily="34" charset="0"/>
              <a:buChar char="•"/>
            </a:pPr>
            <a:r>
              <a:rPr lang="en-GB" sz="2000" dirty="0"/>
              <a:t>100 SSD</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742950" lvl="1" indent="-285750">
              <a:lnSpc>
                <a:spcPct val="150000"/>
              </a:lnSpc>
              <a:buFont typeface="Arial" panose="020B0604020202020204" pitchFamily="34" charset="0"/>
              <a:buChar char="•"/>
            </a:pPr>
            <a:endParaRPr lang="en-GB" sz="1600" dirty="0"/>
          </a:p>
          <a:p>
            <a:pPr marL="1200150" lvl="2" indent="-285750">
              <a:lnSpc>
                <a:spcPct val="150000"/>
              </a:lnSpc>
              <a:buFont typeface="Arial" panose="020B0604020202020204" pitchFamily="34" charset="0"/>
              <a:buChar char="•"/>
            </a:pPr>
            <a:endParaRPr lang="en-GB" sz="1600" dirty="0"/>
          </a:p>
        </p:txBody>
      </p:sp>
      <p:sp>
        <p:nvSpPr>
          <p:cNvPr id="15" name="Slide Number Placeholder 10"/>
          <p:cNvSpPr>
            <a:spLocks noGrp="1"/>
          </p:cNvSpPr>
          <p:nvPr/>
        </p:nvSpPr>
        <p:spPr>
          <a:xfrm>
            <a:off x="4230294" y="6453336"/>
            <a:ext cx="5429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F1EAF6-A5BE-4557-9605-34CE851E611A}" type="slidenum">
              <a:rPr lang="en-US" sz="800" smtClean="0">
                <a:solidFill>
                  <a:srgbClr val="F8F7F2"/>
                </a:solidFill>
              </a:rPr>
              <a:pPr algn="ctr"/>
              <a:t>22</a:t>
            </a:fld>
            <a:endParaRPr lang="en-US" sz="800" dirty="0">
              <a:solidFill>
                <a:srgbClr val="F8F7F2"/>
              </a:solidFill>
            </a:endParaRPr>
          </a:p>
        </p:txBody>
      </p:sp>
      <p:pic>
        <p:nvPicPr>
          <p:cNvPr id="2" name="Picture 1">
            <a:extLst>
              <a:ext uri="{FF2B5EF4-FFF2-40B4-BE49-F238E27FC236}">
                <a16:creationId xmlns:a16="http://schemas.microsoft.com/office/drawing/2014/main" id="{333293CC-B2F1-4E4C-BD77-DF5BE4E9F192}"/>
              </a:ext>
            </a:extLst>
          </p:cNvPr>
          <p:cNvPicPr>
            <a:picLocks noChangeAspect="1"/>
          </p:cNvPicPr>
          <p:nvPr/>
        </p:nvPicPr>
        <p:blipFill>
          <a:blip r:embed="rId3"/>
          <a:stretch>
            <a:fillRect/>
          </a:stretch>
        </p:blipFill>
        <p:spPr>
          <a:xfrm>
            <a:off x="6899773" y="2754100"/>
            <a:ext cx="2216442" cy="2882233"/>
          </a:xfrm>
          <a:prstGeom prst="rect">
            <a:avLst/>
          </a:prstGeom>
        </p:spPr>
      </p:pic>
    </p:spTree>
    <p:extLst>
      <p:ext uri="{BB962C8B-B14F-4D97-AF65-F5344CB8AC3E}">
        <p14:creationId xmlns:p14="http://schemas.microsoft.com/office/powerpoint/2010/main" val="1657561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err="1"/>
              <a:t>Zastosowanie</a:t>
            </a:r>
            <a:r>
              <a:rPr lang="en-GB" dirty="0"/>
              <a:t>: </a:t>
            </a:r>
            <a:r>
              <a:rPr lang="en-GB" dirty="0" err="1">
                <a:solidFill>
                  <a:srgbClr val="808080"/>
                </a:solidFill>
              </a:rPr>
              <a:t>Kazdy</a:t>
            </a:r>
            <a:r>
              <a:rPr lang="en-GB" dirty="0">
                <a:solidFill>
                  <a:srgbClr val="808080"/>
                </a:solidFill>
              </a:rPr>
              <a:t> </a:t>
            </a:r>
            <a:r>
              <a:rPr lang="en-GB" dirty="0" err="1">
                <a:solidFill>
                  <a:srgbClr val="808080"/>
                </a:solidFill>
              </a:rPr>
              <a:t>pacjent</a:t>
            </a:r>
            <a:r>
              <a:rPr lang="en-GB" dirty="0">
                <a:solidFill>
                  <a:srgbClr val="808080"/>
                </a:solidFill>
              </a:rPr>
              <a:t>, </a:t>
            </a:r>
            <a:r>
              <a:rPr lang="en-GB" dirty="0" err="1">
                <a:solidFill>
                  <a:srgbClr val="808080"/>
                </a:solidFill>
              </a:rPr>
              <a:t>kazda</a:t>
            </a:r>
            <a:r>
              <a:rPr lang="en-GB" dirty="0">
                <a:solidFill>
                  <a:srgbClr val="808080"/>
                </a:solidFill>
              </a:rPr>
              <a:t> </a:t>
            </a:r>
            <a:r>
              <a:rPr lang="en-GB" dirty="0" err="1">
                <a:solidFill>
                  <a:srgbClr val="808080"/>
                </a:solidFill>
              </a:rPr>
              <a:t>frakcja</a:t>
            </a:r>
            <a:endParaRPr lang="en-GB" dirty="0">
              <a:solidFill>
                <a:srgbClr val="808080"/>
              </a:solidFill>
            </a:endParaRPr>
          </a:p>
        </p:txBody>
      </p:sp>
      <p:grpSp>
        <p:nvGrpSpPr>
          <p:cNvPr id="4" name="Group 3">
            <a:extLst>
              <a:ext uri="{FF2B5EF4-FFF2-40B4-BE49-F238E27FC236}">
                <a16:creationId xmlns:a16="http://schemas.microsoft.com/office/drawing/2014/main" id="{C91ABC2E-CF70-40AA-BD33-FDEC58CAEBB4}"/>
              </a:ext>
            </a:extLst>
          </p:cNvPr>
          <p:cNvGrpSpPr/>
          <p:nvPr/>
        </p:nvGrpSpPr>
        <p:grpSpPr>
          <a:xfrm>
            <a:off x="603261" y="1684564"/>
            <a:ext cx="7953597" cy="3936590"/>
            <a:chOff x="891625" y="1036321"/>
            <a:chExt cx="7413034" cy="366776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026" r="33026"/>
            <a:stretch/>
          </p:blipFill>
          <p:spPr>
            <a:xfrm>
              <a:off x="3727953" y="1036321"/>
              <a:ext cx="1688094" cy="3652532"/>
            </a:xfrm>
            <a:prstGeom prst="rect">
              <a:avLst/>
            </a:prstGeom>
          </p:spPr>
        </p:pic>
        <p:grpSp>
          <p:nvGrpSpPr>
            <p:cNvPr id="3" name="Group 2">
              <a:extLst>
                <a:ext uri="{FF2B5EF4-FFF2-40B4-BE49-F238E27FC236}">
                  <a16:creationId xmlns:a16="http://schemas.microsoft.com/office/drawing/2014/main" id="{0BE39598-92A4-474E-8F22-C9B6AB657D75}"/>
                </a:ext>
              </a:extLst>
            </p:cNvPr>
            <p:cNvGrpSpPr/>
            <p:nvPr/>
          </p:nvGrpSpPr>
          <p:grpSpPr>
            <a:xfrm>
              <a:off x="891625" y="1084227"/>
              <a:ext cx="7413034" cy="3619854"/>
              <a:chOff x="891625" y="1084227"/>
              <a:chExt cx="7413034" cy="3619854"/>
            </a:xfrm>
          </p:grpSpPr>
          <p:sp>
            <p:nvSpPr>
              <p:cNvPr id="6" name="Rounded Rectangle 5"/>
              <p:cNvSpPr/>
              <p:nvPr/>
            </p:nvSpPr>
            <p:spPr>
              <a:xfrm>
                <a:off x="5188785" y="1084227"/>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Bezramowe</a:t>
                </a:r>
                <a:r>
                  <a:rPr lang="en-GB" dirty="0">
                    <a:latin typeface="Arial" panose="020B0604020202020204" pitchFamily="34" charset="0"/>
                    <a:cs typeface="Arial" panose="020B0604020202020204" pitchFamily="34" charset="0"/>
                  </a:rPr>
                  <a:t> SRS</a:t>
                </a:r>
              </a:p>
            </p:txBody>
          </p:sp>
          <p:sp>
            <p:nvSpPr>
              <p:cNvPr id="11" name="Rounded Rectangle 10"/>
              <p:cNvSpPr/>
              <p:nvPr/>
            </p:nvSpPr>
            <p:spPr>
              <a:xfrm>
                <a:off x="1233570" y="1103806"/>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Mozgowie</a:t>
                </a:r>
                <a:endParaRPr lang="en-GB" dirty="0">
                  <a:latin typeface="Arial" panose="020B0604020202020204" pitchFamily="34" charset="0"/>
                  <a:cs typeface="Arial" panose="020B0604020202020204" pitchFamily="34" charset="0"/>
                </a:endParaRPr>
              </a:p>
            </p:txBody>
          </p:sp>
          <p:sp>
            <p:nvSpPr>
              <p:cNvPr id="12" name="Rounded Rectangle 11"/>
              <p:cNvSpPr/>
              <p:nvPr/>
            </p:nvSpPr>
            <p:spPr>
              <a:xfrm>
                <a:off x="891625" y="1905442"/>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Glowa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szyja</a:t>
                </a:r>
                <a:endParaRPr lang="en-GB" dirty="0">
                  <a:latin typeface="Arial" panose="020B0604020202020204" pitchFamily="34" charset="0"/>
                  <a:cs typeface="Arial" panose="020B0604020202020204" pitchFamily="34" charset="0"/>
                </a:endParaRPr>
              </a:p>
            </p:txBody>
          </p:sp>
          <p:sp>
            <p:nvSpPr>
              <p:cNvPr id="13" name="Rounded Rectangle 12"/>
              <p:cNvSpPr/>
              <p:nvPr/>
            </p:nvSpPr>
            <p:spPr>
              <a:xfrm>
                <a:off x="5583014" y="1905442"/>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latin typeface="Arial" panose="020B0604020202020204" pitchFamily="34" charset="0"/>
                    <a:cs typeface="Arial" panose="020B0604020202020204" pitchFamily="34" charset="0"/>
                  </a:rPr>
                  <a:t>Pierś na FB</a:t>
                </a:r>
                <a:r>
                  <a:rPr lang="en-GB" sz="1600" dirty="0">
                    <a:latin typeface="Arial" panose="020B0604020202020204" pitchFamily="34" charset="0"/>
                    <a:cs typeface="Arial" panose="020B0604020202020204" pitchFamily="34" charset="0"/>
                  </a:rPr>
                  <a:t> + DIBH</a:t>
                </a:r>
              </a:p>
            </p:txBody>
          </p:sp>
          <p:sp>
            <p:nvSpPr>
              <p:cNvPr id="14" name="Rounded Rectangle 13"/>
              <p:cNvSpPr/>
              <p:nvPr/>
            </p:nvSpPr>
            <p:spPr>
              <a:xfrm>
                <a:off x="891625" y="2721761"/>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SBRT</a:t>
                </a:r>
              </a:p>
            </p:txBody>
          </p:sp>
          <p:sp>
            <p:nvSpPr>
              <p:cNvPr id="15" name="Rounded Rectangle 14"/>
              <p:cNvSpPr/>
              <p:nvPr/>
            </p:nvSpPr>
            <p:spPr>
              <a:xfrm>
                <a:off x="5583014" y="2711972"/>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Breath Hold SBRT</a:t>
                </a:r>
              </a:p>
            </p:txBody>
          </p:sp>
          <p:sp>
            <p:nvSpPr>
              <p:cNvPr id="16" name="Rounded Rectangle 15"/>
              <p:cNvSpPr/>
              <p:nvPr/>
            </p:nvSpPr>
            <p:spPr>
              <a:xfrm>
                <a:off x="5172286" y="3525844"/>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Sarcomy</a:t>
                </a:r>
                <a:endParaRPr lang="en-GB" dirty="0">
                  <a:latin typeface="Arial" panose="020B0604020202020204" pitchFamily="34" charset="0"/>
                  <a:cs typeface="Arial" panose="020B0604020202020204" pitchFamily="34" charset="0"/>
                </a:endParaRPr>
              </a:p>
            </p:txBody>
          </p:sp>
          <p:sp>
            <p:nvSpPr>
              <p:cNvPr id="18" name="Rounded Rectangle 17"/>
              <p:cNvSpPr/>
              <p:nvPr/>
            </p:nvSpPr>
            <p:spPr>
              <a:xfrm>
                <a:off x="1302353" y="3530738"/>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Miednica</a:t>
                </a:r>
                <a:endParaRPr lang="en-GB" dirty="0">
                  <a:latin typeface="Arial" panose="020B0604020202020204" pitchFamily="34" charset="0"/>
                  <a:cs typeface="Arial" panose="020B0604020202020204" pitchFamily="34" charset="0"/>
                </a:endParaRPr>
              </a:p>
            </p:txBody>
          </p:sp>
          <p:sp>
            <p:nvSpPr>
              <p:cNvPr id="25" name="Rounded Rectangle 24"/>
              <p:cNvSpPr/>
              <p:nvPr/>
            </p:nvSpPr>
            <p:spPr>
              <a:xfrm>
                <a:off x="3335708" y="4277508"/>
                <a:ext cx="2721645" cy="4265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Pediatria</a:t>
                </a:r>
                <a:endParaRPr lang="en-GB" dirty="0">
                  <a:latin typeface="Arial" panose="020B0604020202020204" pitchFamily="34" charset="0"/>
                  <a:cs typeface="Arial" panose="020B0604020202020204" pitchFamily="34" charset="0"/>
                </a:endParaRPr>
              </a:p>
            </p:txBody>
          </p:sp>
          <p:cxnSp>
            <p:nvCxnSpPr>
              <p:cNvPr id="27" name="Straight Connector 26"/>
              <p:cNvCxnSpPr/>
              <p:nvPr/>
            </p:nvCxnSpPr>
            <p:spPr>
              <a:xfrm flipH="1">
                <a:off x="4622800" y="1259840"/>
                <a:ext cx="589280" cy="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86443" y="1259840"/>
                <a:ext cx="614437" cy="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815840" y="3718560"/>
                <a:ext cx="396240" cy="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93920" y="2438400"/>
                <a:ext cx="935487" cy="47752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754880" y="2103120"/>
                <a:ext cx="929396" cy="1016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3459724" y="1530379"/>
                <a:ext cx="1163076" cy="582901"/>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459723" y="2438400"/>
                <a:ext cx="1041157" cy="47752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886443" y="2915920"/>
                <a:ext cx="614437" cy="80264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err="1"/>
              <a:t>AlignRT</a:t>
            </a:r>
            <a:r>
              <a:rPr lang="en-GB" dirty="0"/>
              <a:t>- Piers </a:t>
            </a:r>
            <a:r>
              <a:rPr lang="en-GB" dirty="0" err="1"/>
              <a:t>na</a:t>
            </a:r>
            <a:r>
              <a:rPr lang="en-GB" dirty="0"/>
              <a:t> </a:t>
            </a:r>
            <a:r>
              <a:rPr lang="en-GB" dirty="0" err="1"/>
              <a:t>swobodnym</a:t>
            </a:r>
            <a:r>
              <a:rPr lang="en-GB" dirty="0"/>
              <a:t> </a:t>
            </a:r>
            <a:r>
              <a:rPr lang="en-GB" dirty="0" err="1"/>
              <a:t>oddechu</a:t>
            </a:r>
            <a:endParaRPr lang="en-GB" dirty="0">
              <a:solidFill>
                <a:srgbClr val="808080"/>
              </a:solidFill>
            </a:endParaRPr>
          </a:p>
        </p:txBody>
      </p:sp>
      <p:sp>
        <p:nvSpPr>
          <p:cNvPr id="13315" name="Content Placeholder 2"/>
          <p:cNvSpPr>
            <a:spLocks noGrp="1"/>
          </p:cNvSpPr>
          <p:nvPr>
            <p:ph idx="1"/>
          </p:nvPr>
        </p:nvSpPr>
        <p:spPr>
          <a:xfrm>
            <a:off x="100519" y="1036320"/>
            <a:ext cx="8768338" cy="5029518"/>
          </a:xfrm>
        </p:spPr>
        <p:txBody>
          <a:bodyPr/>
          <a:lstStyle/>
          <a:p>
            <a:pPr marL="342900" indent="-342900" eaLnBrk="1" hangingPunct="1">
              <a:spcBef>
                <a:spcPts val="1200"/>
              </a:spcBef>
              <a:buFont typeface="Arial" panose="020B0604020202020204" pitchFamily="34" charset="0"/>
              <a:buChar char="•"/>
            </a:pPr>
            <a:endParaRPr lang="en-GB" altLang="en-US" dirty="0"/>
          </a:p>
          <a:p>
            <a:pPr marL="342900" indent="-342900" eaLnBrk="1" hangingPunct="1">
              <a:spcBef>
                <a:spcPts val="1200"/>
              </a:spcBef>
              <a:buFont typeface="Arial" panose="020B0604020202020204" pitchFamily="34" charset="0"/>
              <a:buChar char="•"/>
            </a:pPr>
            <a:r>
              <a:rPr lang="en-GB" altLang="en-US" sz="2000" dirty="0" err="1"/>
              <a:t>Dok</a:t>
            </a:r>
            <a:r>
              <a:rPr lang="pl-PL" altLang="en-US" sz="2000" dirty="0"/>
              <a:t>ł</a:t>
            </a:r>
            <a:r>
              <a:rPr lang="en-GB" altLang="en-US" sz="2000" dirty="0" err="1"/>
              <a:t>adniejsze</a:t>
            </a:r>
            <a:r>
              <a:rPr lang="en-GB" altLang="en-US" sz="2000" dirty="0"/>
              <a:t> </a:t>
            </a:r>
            <a:r>
              <a:rPr lang="en-GB" altLang="en-US" sz="2000" dirty="0" err="1"/>
              <a:t>i</a:t>
            </a:r>
            <a:r>
              <a:rPr lang="en-GB" altLang="en-US" sz="2000" dirty="0"/>
              <a:t> </a:t>
            </a:r>
            <a:r>
              <a:rPr lang="en-GB" altLang="en-US" sz="2000" dirty="0" err="1"/>
              <a:t>szybsze</a:t>
            </a:r>
            <a:r>
              <a:rPr lang="en-GB" altLang="en-US" sz="2000" dirty="0"/>
              <a:t> pozycjonowanie</a:t>
            </a:r>
            <a:r>
              <a:rPr lang="en-GB" altLang="en-US" sz="2000" baseline="30000" dirty="0"/>
              <a:t>1,2,3 </a:t>
            </a:r>
          </a:p>
          <a:p>
            <a:pPr marL="342900" indent="-342900" eaLnBrk="1" hangingPunct="1">
              <a:spcBef>
                <a:spcPts val="1200"/>
              </a:spcBef>
              <a:buFont typeface="Arial" panose="020B0604020202020204" pitchFamily="34" charset="0"/>
              <a:buChar char="•"/>
            </a:pPr>
            <a:r>
              <a:rPr lang="en-GB" altLang="en-US" sz="2000" b="1" dirty="0" err="1"/>
              <a:t>Ograniczenie</a:t>
            </a:r>
            <a:r>
              <a:rPr lang="en-GB" altLang="en-US" sz="2000" b="1" dirty="0"/>
              <a:t> </a:t>
            </a:r>
            <a:r>
              <a:rPr lang="en-GB" altLang="en-US" sz="2000" b="1" dirty="0" err="1"/>
              <a:t>liczby</a:t>
            </a:r>
            <a:r>
              <a:rPr lang="en-GB" altLang="en-US" sz="2000" b="1" dirty="0"/>
              <a:t> </a:t>
            </a:r>
            <a:r>
              <a:rPr lang="en-GB" altLang="en-US" sz="2000" b="1" dirty="0" err="1"/>
              <a:t>powtarzanych</a:t>
            </a:r>
            <a:r>
              <a:rPr lang="en-GB" altLang="en-US" sz="2000" b="1" dirty="0"/>
              <a:t> </a:t>
            </a:r>
            <a:r>
              <a:rPr lang="en-GB" altLang="en-US" sz="2000" b="1" dirty="0" err="1"/>
              <a:t>zdj</a:t>
            </a:r>
            <a:r>
              <a:rPr lang="pl-PL" altLang="en-US" sz="2000" b="1" dirty="0" err="1"/>
              <a:t>ęć</a:t>
            </a:r>
            <a:r>
              <a:rPr lang="en-GB" altLang="en-US" sz="2000" b="1" dirty="0"/>
              <a:t> </a:t>
            </a:r>
            <a:r>
              <a:rPr lang="en-GB" altLang="en-US" sz="2000" b="1" baseline="30000" dirty="0"/>
              <a:t>1</a:t>
            </a:r>
            <a:endParaRPr lang="en-GB" altLang="en-US" sz="2000" b="1" dirty="0"/>
          </a:p>
          <a:p>
            <a:pPr marL="342900" indent="-342900" eaLnBrk="1" hangingPunct="1">
              <a:spcBef>
                <a:spcPts val="1200"/>
              </a:spcBef>
              <a:buFont typeface="Arial" panose="020B0604020202020204" pitchFamily="34" charset="0"/>
              <a:buChar char="•"/>
            </a:pPr>
            <a:r>
              <a:rPr lang="en-GB" altLang="en-US" sz="2000" dirty="0" err="1"/>
              <a:t>Minimlizowanie</a:t>
            </a:r>
            <a:r>
              <a:rPr lang="en-GB" altLang="en-US" sz="2000" dirty="0"/>
              <a:t> </a:t>
            </a:r>
            <a:r>
              <a:rPr lang="en-GB" altLang="en-US" sz="2000" dirty="0" err="1"/>
              <a:t>warto</a:t>
            </a:r>
            <a:r>
              <a:rPr lang="pl-PL" altLang="en-US" sz="2000" dirty="0"/>
              <a:t>ś</a:t>
            </a:r>
            <a:r>
              <a:rPr lang="en-GB" altLang="en-US" sz="2000" dirty="0"/>
              <a:t>ci </a:t>
            </a:r>
            <a:r>
              <a:rPr lang="en-GB" altLang="en-US" sz="2000" dirty="0" err="1"/>
              <a:t>przesuni</a:t>
            </a:r>
            <a:r>
              <a:rPr lang="pl-PL" altLang="en-US" sz="2000" dirty="0"/>
              <a:t>ę</a:t>
            </a:r>
            <a:r>
              <a:rPr lang="en-GB" altLang="en-US" sz="2000" dirty="0"/>
              <a:t>c</a:t>
            </a:r>
            <a:r>
              <a:rPr lang="en-GB" altLang="en-US" sz="2000" baseline="30000" dirty="0"/>
              <a:t>4</a:t>
            </a:r>
          </a:p>
          <a:p>
            <a:pPr marL="342900" indent="-342900" eaLnBrk="1" hangingPunct="1">
              <a:spcBef>
                <a:spcPts val="1200"/>
              </a:spcBef>
              <a:buFont typeface="Arial" panose="020B0604020202020204" pitchFamily="34" charset="0"/>
              <a:buChar char="•"/>
            </a:pPr>
            <a:r>
              <a:rPr lang="pl-PL" altLang="en-US" sz="2000" dirty="0"/>
              <a:t>Ł</a:t>
            </a:r>
            <a:r>
              <a:rPr lang="en-GB" altLang="en-US" sz="2000" dirty="0" err="1"/>
              <a:t>atwe</a:t>
            </a:r>
            <a:r>
              <a:rPr lang="en-GB" altLang="en-US" sz="2000" dirty="0"/>
              <a:t> </a:t>
            </a:r>
            <a:r>
              <a:rPr lang="en-GB" altLang="en-US" sz="2000" dirty="0" err="1"/>
              <a:t>i</a:t>
            </a:r>
            <a:r>
              <a:rPr lang="en-GB" altLang="en-US" sz="2000" dirty="0"/>
              <a:t> </a:t>
            </a:r>
            <a:r>
              <a:rPr lang="en-GB" altLang="en-US" sz="2000" dirty="0" err="1"/>
              <a:t>szybkie</a:t>
            </a:r>
            <a:r>
              <a:rPr lang="en-GB" altLang="en-US" sz="2000" dirty="0"/>
              <a:t> </a:t>
            </a:r>
            <a:r>
              <a:rPr lang="en-GB" altLang="en-US" sz="2000" dirty="0" err="1"/>
              <a:t>obliczanie</a:t>
            </a:r>
            <a:r>
              <a:rPr lang="en-GB" altLang="en-US" sz="2000" dirty="0"/>
              <a:t> SSD,</a:t>
            </a:r>
          </a:p>
          <a:p>
            <a:pPr marL="342900" indent="-342900" eaLnBrk="1" hangingPunct="1">
              <a:spcBef>
                <a:spcPts val="1200"/>
              </a:spcBef>
              <a:buFont typeface="Arial" panose="020B0604020202020204" pitchFamily="34" charset="0"/>
              <a:buChar char="•"/>
            </a:pPr>
            <a:r>
              <a:rPr lang="en-GB" altLang="en-US" sz="2000" dirty="0" err="1"/>
              <a:t>Detekcja</a:t>
            </a:r>
            <a:r>
              <a:rPr lang="en-GB" altLang="en-US" sz="2000" dirty="0"/>
              <a:t> </a:t>
            </a:r>
            <a:r>
              <a:rPr lang="en-GB" altLang="en-US" sz="2000" dirty="0" err="1"/>
              <a:t>zmian</a:t>
            </a:r>
            <a:r>
              <a:rPr lang="en-GB" altLang="en-US" sz="2000" dirty="0"/>
              <a:t> w </a:t>
            </a:r>
            <a:r>
              <a:rPr lang="en-GB" altLang="en-US" sz="2000" dirty="0" err="1"/>
              <a:t>powierzchni</a:t>
            </a:r>
            <a:r>
              <a:rPr lang="en-GB" altLang="en-US" sz="2000" dirty="0"/>
              <a:t> </a:t>
            </a:r>
            <a:r>
              <a:rPr lang="en-GB" altLang="en-US" sz="2000" dirty="0" err="1"/>
              <a:t>pacjenta</a:t>
            </a:r>
            <a:endParaRPr lang="en-GB" altLang="en-US" sz="2000" dirty="0"/>
          </a:p>
          <a:p>
            <a:pPr marL="342900" indent="-342900" eaLnBrk="1" hangingPunct="1">
              <a:spcBef>
                <a:spcPts val="1200"/>
              </a:spcBef>
              <a:buFont typeface="Arial" panose="020B0604020202020204" pitchFamily="34" charset="0"/>
              <a:buChar char="•"/>
            </a:pPr>
            <a:r>
              <a:rPr lang="fi-FI" altLang="en-US" sz="2000" dirty="0"/>
              <a:t>Funkcja </a:t>
            </a:r>
            <a:r>
              <a:rPr lang="fi-FI" altLang="en-US" sz="2000" b="1" dirty="0"/>
              <a:t>Move couch </a:t>
            </a:r>
            <a:endParaRPr lang="en-GB" altLang="en-US" sz="2000" dirty="0"/>
          </a:p>
          <a:p>
            <a:pPr marL="342900" indent="-342900" eaLnBrk="1" hangingPunct="1">
              <a:spcBef>
                <a:spcPts val="1200"/>
              </a:spcBef>
              <a:buFont typeface="Arial" panose="020B0604020202020204" pitchFamily="34" charset="0"/>
              <a:buChar char="•"/>
            </a:pPr>
            <a:endParaRPr lang="en-GB" altLang="en-US" dirty="0"/>
          </a:p>
        </p:txBody>
      </p:sp>
      <p:sp>
        <p:nvSpPr>
          <p:cNvPr id="13317" name="TextBox 4"/>
          <p:cNvSpPr txBox="1">
            <a:spLocks noChangeArrowheads="1"/>
          </p:cNvSpPr>
          <p:nvPr/>
        </p:nvSpPr>
        <p:spPr bwMode="auto">
          <a:xfrm>
            <a:off x="1236663" y="6532563"/>
            <a:ext cx="21701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800">
                <a:solidFill>
                  <a:srgbClr val="808080"/>
                </a:solidFill>
              </a:rPr>
              <a:t>References available in separate document</a:t>
            </a:r>
          </a:p>
        </p:txBody>
      </p:sp>
      <p:sp>
        <p:nvSpPr>
          <p:cNvPr id="3" name="Rectangle 2">
            <a:extLst>
              <a:ext uri="{FF2B5EF4-FFF2-40B4-BE49-F238E27FC236}">
                <a16:creationId xmlns:a16="http://schemas.microsoft.com/office/drawing/2014/main" id="{AB3095F0-3CF5-4B88-B3DA-6A1F71A6EB3E}"/>
              </a:ext>
            </a:extLst>
          </p:cNvPr>
          <p:cNvSpPr/>
          <p:nvPr/>
        </p:nvSpPr>
        <p:spPr>
          <a:xfrm>
            <a:off x="100519" y="5276070"/>
            <a:ext cx="9043481" cy="789768"/>
          </a:xfrm>
          <a:prstGeom prst="rect">
            <a:avLst/>
          </a:prstGeom>
        </p:spPr>
        <p:txBody>
          <a:bodyPr wrap="square">
            <a:spAutoFit/>
          </a:bodyPr>
          <a:lstStyle/>
          <a:p>
            <a:pPr eaLnBrk="1" hangingPunct="1"/>
            <a:r>
              <a:rPr lang="en-GB" altLang="en-US" sz="1100" dirty="0"/>
              <a:t>1 </a:t>
            </a:r>
            <a:r>
              <a:rPr lang="en-GB" altLang="en-US" sz="1100" dirty="0" err="1"/>
              <a:t>Wiant</a:t>
            </a:r>
            <a:r>
              <a:rPr lang="en-GB" altLang="en-US" sz="1100" dirty="0"/>
              <a:t> et al. </a:t>
            </a:r>
            <a:r>
              <a:rPr lang="en-GB" altLang="en-US" sz="1100" i="1" dirty="0"/>
              <a:t>The Accuracy of AlignRT Guided Set-Up for Whole Breast and </a:t>
            </a:r>
            <a:r>
              <a:rPr lang="en-GB" altLang="en-US" sz="1100" i="1" dirty="0" err="1"/>
              <a:t>Chestwall</a:t>
            </a:r>
            <a:r>
              <a:rPr lang="en-GB" altLang="en-US" sz="1100" i="1" dirty="0"/>
              <a:t> Irradiation</a:t>
            </a:r>
            <a:r>
              <a:rPr lang="en-GB" altLang="en-US" sz="1100" dirty="0"/>
              <a:t>, AAPM Abstract  SU-D-213CD-2 </a:t>
            </a:r>
            <a:r>
              <a:rPr lang="en-GB" altLang="en-US" sz="1100" b="1" dirty="0"/>
              <a:t>2012</a:t>
            </a:r>
          </a:p>
          <a:p>
            <a:pPr eaLnBrk="1" hangingPunct="1"/>
            <a:r>
              <a:rPr lang="en-GB" altLang="en-US" sz="1100" dirty="0"/>
              <a:t>2 Chang et al. </a:t>
            </a:r>
            <a:r>
              <a:rPr lang="en-GB" altLang="en-US" sz="1100" i="1" dirty="0"/>
              <a:t>Video surface image guidance for external beam partial breast irradiation. </a:t>
            </a:r>
            <a:r>
              <a:rPr lang="en-GB" altLang="en-US" sz="1100" dirty="0" err="1"/>
              <a:t>Pract</a:t>
            </a:r>
            <a:r>
              <a:rPr lang="en-GB" altLang="en-US" sz="1100" dirty="0"/>
              <a:t> </a:t>
            </a:r>
            <a:r>
              <a:rPr lang="en-GB" altLang="en-US" sz="1100" dirty="0" err="1"/>
              <a:t>Radiat</a:t>
            </a:r>
            <a:r>
              <a:rPr lang="en-GB" altLang="en-US" sz="1100" dirty="0"/>
              <a:t> Oncol. </a:t>
            </a:r>
            <a:r>
              <a:rPr lang="en-GB" altLang="en-US" sz="1100" b="1" dirty="0"/>
              <a:t>2012</a:t>
            </a:r>
            <a:r>
              <a:rPr lang="en-GB" altLang="en-US" sz="1100" dirty="0"/>
              <a:t> Apr-Jun;2(2):97-105.</a:t>
            </a:r>
          </a:p>
          <a:p>
            <a:pPr eaLnBrk="1" hangingPunct="1"/>
            <a:r>
              <a:rPr lang="en-GB" altLang="en-US" sz="1100" dirty="0"/>
              <a:t>3 </a:t>
            </a:r>
            <a:r>
              <a:rPr lang="en-GB" altLang="en-US" sz="1100" dirty="0" err="1"/>
              <a:t>Magnelli</a:t>
            </a:r>
            <a:r>
              <a:rPr lang="en-GB" altLang="en-US" sz="1100" dirty="0"/>
              <a:t> et al. </a:t>
            </a:r>
            <a:r>
              <a:rPr lang="en-GB" altLang="en-US" sz="1100" i="1" dirty="0"/>
              <a:t>Clinical Evaluation of a Three-Dimensional Optical Surface Based Imaging Device for Breast Treatment Setup.</a:t>
            </a:r>
            <a:r>
              <a:rPr lang="en-GB" altLang="en-US" sz="1100" dirty="0"/>
              <a:t> AAPM Abstract SU-E-J-77 </a:t>
            </a:r>
            <a:r>
              <a:rPr lang="en-GB" altLang="en-US" sz="1100" b="1" dirty="0"/>
              <a:t>2012</a:t>
            </a:r>
          </a:p>
          <a:p>
            <a:pPr eaLnBrk="1" hangingPunct="1">
              <a:lnSpc>
                <a:spcPct val="120000"/>
              </a:lnSpc>
            </a:pPr>
            <a:r>
              <a:rPr lang="en-GB" altLang="en-US" sz="1100" dirty="0"/>
              <a:t>4 </a:t>
            </a:r>
            <a:r>
              <a:rPr lang="en-US" altLang="en-US" sz="1100" dirty="0"/>
              <a:t>O’Connor et al. </a:t>
            </a:r>
            <a:r>
              <a:rPr lang="en-GB" altLang="en-US" sz="1100" i="1" dirty="0"/>
              <a:t>A Review of the Magnitude of Patient Imaging Shifts in Relation to Departmental Policy Changes</a:t>
            </a:r>
            <a:r>
              <a:rPr lang="en-GB" altLang="en-US" sz="1100" dirty="0"/>
              <a:t>. AAPM Abstract SU-E-J-16 </a:t>
            </a:r>
            <a:r>
              <a:rPr lang="en-GB" altLang="en-US" sz="1100" b="1" dirty="0"/>
              <a:t>2014</a:t>
            </a:r>
          </a:p>
        </p:txBody>
      </p:sp>
      <p:pic>
        <p:nvPicPr>
          <p:cNvPr id="4" name="Picture 3">
            <a:extLst>
              <a:ext uri="{FF2B5EF4-FFF2-40B4-BE49-F238E27FC236}">
                <a16:creationId xmlns:a16="http://schemas.microsoft.com/office/drawing/2014/main" id="{0F1AF7E1-AEF7-4C88-8CCE-0FFDE138C3FD}"/>
              </a:ext>
            </a:extLst>
          </p:cNvPr>
          <p:cNvPicPr>
            <a:picLocks noChangeAspect="1"/>
          </p:cNvPicPr>
          <p:nvPr/>
        </p:nvPicPr>
        <p:blipFill>
          <a:blip r:embed="rId3"/>
          <a:stretch>
            <a:fillRect/>
          </a:stretch>
        </p:blipFill>
        <p:spPr>
          <a:xfrm>
            <a:off x="6255340" y="2421668"/>
            <a:ext cx="2545643" cy="22588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pl-PL" sz="2000" dirty="0">
                <a:solidFill>
                  <a:schemeClr val="tx2">
                    <a:lumMod val="60000"/>
                    <a:lumOff val="40000"/>
                  </a:schemeClr>
                </a:solidFill>
              </a:rPr>
              <a:t>Odtwarzanie Powierzchni </a:t>
            </a:r>
            <a:endParaRPr lang="en-US" sz="2000" dirty="0">
              <a:solidFill>
                <a:schemeClr val="tx2">
                  <a:lumMod val="60000"/>
                  <a:lumOff val="40000"/>
                </a:schemeClr>
              </a:solidFill>
            </a:endParaRPr>
          </a:p>
        </p:txBody>
      </p:sp>
      <p:sp>
        <p:nvSpPr>
          <p:cNvPr id="2" name="Content Placeholder 1"/>
          <p:cNvSpPr>
            <a:spLocks noGrp="1"/>
          </p:cNvSpPr>
          <p:nvPr>
            <p:ph idx="1"/>
          </p:nvPr>
        </p:nvSpPr>
        <p:spPr>
          <a:xfrm>
            <a:off x="457200" y="1132528"/>
            <a:ext cx="4726868" cy="5173022"/>
          </a:xfrm>
        </p:spPr>
        <p:txBody>
          <a:bodyPr>
            <a:normAutofit lnSpcReduction="10000"/>
          </a:bodyPr>
          <a:lstStyle/>
          <a:p>
            <a:r>
              <a:rPr lang="pl-PL" sz="2000" dirty="0">
                <a:solidFill>
                  <a:schemeClr val="tx1"/>
                </a:solidFill>
              </a:rPr>
              <a:t>System tworzy model trójwymiarowej powierzchni, składający się z 20.000 pkt</a:t>
            </a:r>
            <a:endParaRPr lang="en-GB" sz="2000" dirty="0">
              <a:solidFill>
                <a:schemeClr val="tx1"/>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176213" indent="-176213">
              <a:lnSpc>
                <a:spcPct val="150000"/>
              </a:lnSpc>
              <a:buFontTx/>
              <a:buChar char="-"/>
            </a:pPr>
            <a:r>
              <a:rPr lang="pl-PL" sz="1600" dirty="0"/>
              <a:t>Każdy punkt posiada parametry </a:t>
            </a:r>
            <a:r>
              <a:rPr lang="en-GB" sz="1600" dirty="0"/>
              <a:t>x, y, z</a:t>
            </a:r>
          </a:p>
          <a:p>
            <a:pPr marL="176213" indent="-176213">
              <a:lnSpc>
                <a:spcPct val="150000"/>
              </a:lnSpc>
              <a:buFontTx/>
              <a:buChar char="-"/>
            </a:pPr>
            <a:r>
              <a:rPr lang="pl-PL" sz="1600" dirty="0"/>
              <a:t>Każdy trójkąt składa się z 3 sąsiadujących punktów.</a:t>
            </a:r>
            <a:endParaRPr lang="en-GB" sz="1600" dirty="0"/>
          </a:p>
          <a:p>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755576" y="2094860"/>
            <a:ext cx="3816424" cy="2397402"/>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5364088" y="1151918"/>
            <a:ext cx="3024336" cy="4467484"/>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6072991" y="5699774"/>
            <a:ext cx="160653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Smooth rendering</a:t>
            </a:r>
          </a:p>
        </p:txBody>
      </p:sp>
      <p:pic>
        <p:nvPicPr>
          <p:cNvPr id="10" name="Picture 9">
            <a:extLst>
              <a:ext uri="{FF2B5EF4-FFF2-40B4-BE49-F238E27FC236}">
                <a16:creationId xmlns:a16="http://schemas.microsoft.com/office/drawing/2014/main" id="{1806C468-628F-46BB-B297-87220018FA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7571" y="246067"/>
            <a:ext cx="1875421" cy="448017"/>
          </a:xfrm>
          <a:prstGeom prst="rect">
            <a:avLst/>
          </a:prstGeom>
        </p:spPr>
      </p:pic>
    </p:spTree>
    <p:extLst>
      <p:ext uri="{BB962C8B-B14F-4D97-AF65-F5344CB8AC3E}">
        <p14:creationId xmlns:p14="http://schemas.microsoft.com/office/powerpoint/2010/main" val="142918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a:spLocks noGrp="1"/>
          </p:cNvSpPr>
          <p:nvPr>
            <p:ph type="title"/>
          </p:nvPr>
        </p:nvSpPr>
        <p:spPr/>
        <p:txBody>
          <a:bodyPr>
            <a:normAutofit/>
          </a:bodyPr>
          <a:lstStyle/>
          <a:p>
            <a:r>
              <a:rPr lang="pl-PL" sz="2000" dirty="0">
                <a:solidFill>
                  <a:schemeClr val="tx2">
                    <a:lumMod val="60000"/>
                    <a:lumOff val="40000"/>
                  </a:schemeClr>
                </a:solidFill>
              </a:rPr>
              <a:t>Rekonstrukcja Powierzchni</a:t>
            </a:r>
            <a:endParaRPr lang="en-US" sz="2000" dirty="0">
              <a:solidFill>
                <a:schemeClr val="tx2">
                  <a:lumMod val="60000"/>
                  <a:lumOff val="40000"/>
                </a:schemeClr>
              </a:solidFill>
            </a:endParaRPr>
          </a:p>
        </p:txBody>
      </p:sp>
      <p:grpSp>
        <p:nvGrpSpPr>
          <p:cNvPr id="20" name="Group 19"/>
          <p:cNvGrpSpPr/>
          <p:nvPr/>
        </p:nvGrpSpPr>
        <p:grpSpPr>
          <a:xfrm>
            <a:off x="661480" y="983997"/>
            <a:ext cx="2448272" cy="2251993"/>
            <a:chOff x="395536" y="1196752"/>
            <a:chExt cx="2448272" cy="2251993"/>
          </a:xfrm>
        </p:grpSpPr>
        <p:pic>
          <p:nvPicPr>
            <p:cNvPr id="1032" name="Picture 8"/>
            <p:cNvPicPr>
              <a:picLocks noChangeAspect="1" noChangeArrowheads="1"/>
            </p:cNvPicPr>
            <p:nvPr/>
          </p:nvPicPr>
          <p:blipFill>
            <a:blip r:embed="rId3" cstate="print"/>
            <a:srcRect/>
            <a:stretch>
              <a:fillRect/>
            </a:stretch>
          </p:blipFill>
          <p:spPr bwMode="auto">
            <a:xfrm>
              <a:off x="395536" y="1196752"/>
              <a:ext cx="2448272" cy="1947973"/>
            </a:xfrm>
            <a:prstGeom prst="rect">
              <a:avLst/>
            </a:prstGeom>
            <a:noFill/>
            <a:ln w="9525">
              <a:noFill/>
              <a:miter lim="800000"/>
              <a:headEnd/>
              <a:tailEnd/>
            </a:ln>
          </p:spPr>
        </p:pic>
        <p:sp>
          <p:nvSpPr>
            <p:cNvPr id="17" name="TextBox 16"/>
            <p:cNvSpPr txBox="1"/>
            <p:nvPr/>
          </p:nvSpPr>
          <p:spPr>
            <a:xfrm>
              <a:off x="1187624" y="3140968"/>
              <a:ext cx="830677" cy="307777"/>
            </a:xfrm>
            <a:prstGeom prst="rect">
              <a:avLst/>
            </a:prstGeom>
            <a:noFill/>
          </p:spPr>
          <p:txBody>
            <a:bodyPr wrap="none" rtlCol="0">
              <a:spAutoFit/>
            </a:bodyPr>
            <a:lstStyle/>
            <a:p>
              <a:r>
                <a:rPr lang="en-GB" sz="1400" dirty="0"/>
                <a:t>Left pod</a:t>
              </a:r>
            </a:p>
          </p:txBody>
        </p:sp>
      </p:grpSp>
      <p:grpSp>
        <p:nvGrpSpPr>
          <p:cNvPr id="22" name="Group 21"/>
          <p:cNvGrpSpPr/>
          <p:nvPr/>
        </p:nvGrpSpPr>
        <p:grpSpPr>
          <a:xfrm>
            <a:off x="6134088" y="983997"/>
            <a:ext cx="2353245" cy="2251993"/>
            <a:chOff x="5868144" y="1196752"/>
            <a:chExt cx="2353245" cy="2251993"/>
          </a:xfrm>
        </p:grpSpPr>
        <p:pic>
          <p:nvPicPr>
            <p:cNvPr id="1030" name="Picture 6"/>
            <p:cNvPicPr>
              <a:picLocks noChangeAspect="1" noChangeArrowheads="1"/>
            </p:cNvPicPr>
            <p:nvPr/>
          </p:nvPicPr>
          <p:blipFill>
            <a:blip r:embed="rId4" cstate="print"/>
            <a:srcRect/>
            <a:stretch>
              <a:fillRect/>
            </a:stretch>
          </p:blipFill>
          <p:spPr bwMode="auto">
            <a:xfrm>
              <a:off x="5868144" y="1196752"/>
              <a:ext cx="2353245" cy="1944216"/>
            </a:xfrm>
            <a:prstGeom prst="rect">
              <a:avLst/>
            </a:prstGeom>
            <a:noFill/>
            <a:ln w="9525">
              <a:noFill/>
              <a:miter lim="800000"/>
              <a:headEnd/>
              <a:tailEnd/>
            </a:ln>
          </p:spPr>
        </p:pic>
        <p:sp>
          <p:nvSpPr>
            <p:cNvPr id="18" name="TextBox 17"/>
            <p:cNvSpPr txBox="1"/>
            <p:nvPr/>
          </p:nvSpPr>
          <p:spPr>
            <a:xfrm>
              <a:off x="6516216" y="3140968"/>
              <a:ext cx="950901" cy="307777"/>
            </a:xfrm>
            <a:prstGeom prst="rect">
              <a:avLst/>
            </a:prstGeom>
            <a:noFill/>
          </p:spPr>
          <p:txBody>
            <a:bodyPr wrap="none" rtlCol="0">
              <a:spAutoFit/>
            </a:bodyPr>
            <a:lstStyle/>
            <a:p>
              <a:r>
                <a:rPr lang="en-GB" sz="1400" dirty="0"/>
                <a:t>Right pod</a:t>
              </a:r>
            </a:p>
          </p:txBody>
        </p:sp>
      </p:grpSp>
      <p:grpSp>
        <p:nvGrpSpPr>
          <p:cNvPr id="21" name="Group 20"/>
          <p:cNvGrpSpPr/>
          <p:nvPr/>
        </p:nvGrpSpPr>
        <p:grpSpPr>
          <a:xfrm>
            <a:off x="3469792" y="983997"/>
            <a:ext cx="2363869" cy="2251993"/>
            <a:chOff x="3203848" y="1196752"/>
            <a:chExt cx="2363869" cy="2251993"/>
          </a:xfrm>
        </p:grpSpPr>
        <p:pic>
          <p:nvPicPr>
            <p:cNvPr id="1031" name="Picture 7"/>
            <p:cNvPicPr>
              <a:picLocks noChangeAspect="1" noChangeArrowheads="1"/>
            </p:cNvPicPr>
            <p:nvPr/>
          </p:nvPicPr>
          <p:blipFill>
            <a:blip r:embed="rId5" cstate="print"/>
            <a:srcRect/>
            <a:stretch>
              <a:fillRect/>
            </a:stretch>
          </p:blipFill>
          <p:spPr bwMode="auto">
            <a:xfrm>
              <a:off x="3203848" y="1196752"/>
              <a:ext cx="2363869" cy="1944216"/>
            </a:xfrm>
            <a:prstGeom prst="rect">
              <a:avLst/>
            </a:prstGeom>
            <a:noFill/>
            <a:ln w="9525">
              <a:noFill/>
              <a:miter lim="800000"/>
              <a:headEnd/>
              <a:tailEnd/>
            </a:ln>
          </p:spPr>
        </p:pic>
        <p:sp>
          <p:nvSpPr>
            <p:cNvPr id="19" name="TextBox 18"/>
            <p:cNvSpPr txBox="1"/>
            <p:nvPr/>
          </p:nvSpPr>
          <p:spPr>
            <a:xfrm>
              <a:off x="3851920" y="3140968"/>
              <a:ext cx="1109599" cy="307777"/>
            </a:xfrm>
            <a:prstGeom prst="rect">
              <a:avLst/>
            </a:prstGeom>
            <a:noFill/>
          </p:spPr>
          <p:txBody>
            <a:bodyPr wrap="none" rtlCol="0">
              <a:spAutoFit/>
            </a:bodyPr>
            <a:lstStyle/>
            <a:p>
              <a:r>
                <a:rPr lang="en-GB" sz="1400" dirty="0"/>
                <a:t>Central pod</a:t>
              </a:r>
            </a:p>
          </p:txBody>
        </p:sp>
      </p:grpSp>
      <p:grpSp>
        <p:nvGrpSpPr>
          <p:cNvPr id="26" name="Group 25"/>
          <p:cNvGrpSpPr/>
          <p:nvPr/>
        </p:nvGrpSpPr>
        <p:grpSpPr>
          <a:xfrm>
            <a:off x="743832" y="3917515"/>
            <a:ext cx="2294218" cy="2251993"/>
            <a:chOff x="539552" y="4005064"/>
            <a:chExt cx="2294218" cy="2251993"/>
          </a:xfrm>
        </p:grpSpPr>
        <p:pic>
          <p:nvPicPr>
            <p:cNvPr id="1027" name="Picture 3"/>
            <p:cNvPicPr>
              <a:picLocks noChangeAspect="1" noChangeArrowheads="1"/>
            </p:cNvPicPr>
            <p:nvPr/>
          </p:nvPicPr>
          <p:blipFill>
            <a:blip r:embed="rId6" cstate="print"/>
            <a:srcRect/>
            <a:stretch>
              <a:fillRect/>
            </a:stretch>
          </p:blipFill>
          <p:spPr bwMode="auto">
            <a:xfrm>
              <a:off x="539552" y="4005064"/>
              <a:ext cx="2208669" cy="1944216"/>
            </a:xfrm>
            <a:prstGeom prst="rect">
              <a:avLst/>
            </a:prstGeom>
            <a:noFill/>
            <a:ln w="9525">
              <a:noFill/>
              <a:miter lim="800000"/>
              <a:headEnd/>
              <a:tailEnd/>
            </a:ln>
          </p:spPr>
        </p:pic>
        <p:sp>
          <p:nvSpPr>
            <p:cNvPr id="23" name="TextBox 22"/>
            <p:cNvSpPr txBox="1"/>
            <p:nvPr/>
          </p:nvSpPr>
          <p:spPr>
            <a:xfrm>
              <a:off x="539552" y="5949280"/>
              <a:ext cx="2294218" cy="307777"/>
            </a:xfrm>
            <a:prstGeom prst="rect">
              <a:avLst/>
            </a:prstGeom>
            <a:noFill/>
          </p:spPr>
          <p:txBody>
            <a:bodyPr wrap="none" rtlCol="0">
              <a:spAutoFit/>
            </a:bodyPr>
            <a:lstStyle/>
            <a:p>
              <a:r>
                <a:rPr lang="en-GB" sz="1400" dirty="0"/>
                <a:t>Add surfaces – no cutback</a:t>
              </a:r>
            </a:p>
          </p:txBody>
        </p:sp>
      </p:grpSp>
      <p:grpSp>
        <p:nvGrpSpPr>
          <p:cNvPr id="27" name="Group 26"/>
          <p:cNvGrpSpPr/>
          <p:nvPr/>
        </p:nvGrpSpPr>
        <p:grpSpPr>
          <a:xfrm>
            <a:off x="3408128" y="3917515"/>
            <a:ext cx="2452916" cy="2251993"/>
            <a:chOff x="3203848" y="4005064"/>
            <a:chExt cx="2452916" cy="2251993"/>
          </a:xfrm>
        </p:grpSpPr>
        <p:pic>
          <p:nvPicPr>
            <p:cNvPr id="1028" name="Picture 4"/>
            <p:cNvPicPr>
              <a:picLocks noChangeAspect="1" noChangeArrowheads="1"/>
            </p:cNvPicPr>
            <p:nvPr/>
          </p:nvPicPr>
          <p:blipFill>
            <a:blip r:embed="rId7" cstate="print"/>
            <a:srcRect/>
            <a:stretch>
              <a:fillRect/>
            </a:stretch>
          </p:blipFill>
          <p:spPr bwMode="auto">
            <a:xfrm>
              <a:off x="3275856" y="4005064"/>
              <a:ext cx="2199059" cy="1950384"/>
            </a:xfrm>
            <a:prstGeom prst="rect">
              <a:avLst/>
            </a:prstGeom>
            <a:noFill/>
            <a:ln w="9525">
              <a:noFill/>
              <a:miter lim="800000"/>
              <a:headEnd/>
              <a:tailEnd/>
            </a:ln>
          </p:spPr>
        </p:pic>
        <p:sp>
          <p:nvSpPr>
            <p:cNvPr id="24" name="TextBox 23"/>
            <p:cNvSpPr txBox="1"/>
            <p:nvPr/>
          </p:nvSpPr>
          <p:spPr>
            <a:xfrm>
              <a:off x="3203848" y="5949280"/>
              <a:ext cx="2452916" cy="307777"/>
            </a:xfrm>
            <a:prstGeom prst="rect">
              <a:avLst/>
            </a:prstGeom>
            <a:noFill/>
          </p:spPr>
          <p:txBody>
            <a:bodyPr wrap="none" rtlCol="0">
              <a:spAutoFit/>
            </a:bodyPr>
            <a:lstStyle/>
            <a:p>
              <a:r>
                <a:rPr lang="en-GB" sz="1400" dirty="0"/>
                <a:t>Add surfaces – after cutback</a:t>
              </a:r>
            </a:p>
          </p:txBody>
        </p:sp>
      </p:grpSp>
      <p:grpSp>
        <p:nvGrpSpPr>
          <p:cNvPr id="29" name="Group 28"/>
          <p:cNvGrpSpPr/>
          <p:nvPr/>
        </p:nvGrpSpPr>
        <p:grpSpPr>
          <a:xfrm>
            <a:off x="6144432" y="3917515"/>
            <a:ext cx="2232248" cy="2251993"/>
            <a:chOff x="5940152" y="4005064"/>
            <a:chExt cx="2232248" cy="2251993"/>
          </a:xfrm>
        </p:grpSpPr>
        <p:pic>
          <p:nvPicPr>
            <p:cNvPr id="1029" name="Picture 5"/>
            <p:cNvPicPr>
              <a:picLocks noChangeAspect="1" noChangeArrowheads="1"/>
            </p:cNvPicPr>
            <p:nvPr/>
          </p:nvPicPr>
          <p:blipFill>
            <a:blip r:embed="rId8" cstate="print"/>
            <a:srcRect/>
            <a:stretch>
              <a:fillRect/>
            </a:stretch>
          </p:blipFill>
          <p:spPr bwMode="auto">
            <a:xfrm>
              <a:off x="5940152" y="4005064"/>
              <a:ext cx="2232248" cy="1961368"/>
            </a:xfrm>
            <a:prstGeom prst="rect">
              <a:avLst/>
            </a:prstGeom>
            <a:noFill/>
            <a:ln w="9525">
              <a:noFill/>
              <a:miter lim="800000"/>
              <a:headEnd/>
              <a:tailEnd/>
            </a:ln>
          </p:spPr>
        </p:pic>
        <p:sp>
          <p:nvSpPr>
            <p:cNvPr id="25" name="TextBox 24"/>
            <p:cNvSpPr txBox="1"/>
            <p:nvPr/>
          </p:nvSpPr>
          <p:spPr>
            <a:xfrm>
              <a:off x="6084168" y="5949280"/>
              <a:ext cx="1994457" cy="307777"/>
            </a:xfrm>
            <a:prstGeom prst="rect">
              <a:avLst/>
            </a:prstGeom>
            <a:noFill/>
          </p:spPr>
          <p:txBody>
            <a:bodyPr wrap="none" rtlCol="0">
              <a:spAutoFit/>
            </a:bodyPr>
            <a:lstStyle/>
            <a:p>
              <a:r>
                <a:rPr lang="en-GB" sz="1400" dirty="0"/>
                <a:t>Merge cutback surface</a:t>
              </a:r>
            </a:p>
          </p:txBody>
        </p:sp>
      </p:grpSp>
    </p:spTree>
    <p:extLst>
      <p:ext uri="{BB962C8B-B14F-4D97-AF65-F5344CB8AC3E}">
        <p14:creationId xmlns:p14="http://schemas.microsoft.com/office/powerpoint/2010/main" val="160180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D4F8A57-C640-4D53-8937-1CDC90C1B2C1}"/>
              </a:ext>
            </a:extLst>
          </p:cNvPr>
          <p:cNvSpPr txBox="1">
            <a:spLocks/>
          </p:cNvSpPr>
          <p:nvPr/>
        </p:nvSpPr>
        <p:spPr>
          <a:xfrm>
            <a:off x="462524" y="425579"/>
            <a:ext cx="7302826" cy="4320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all" baseline="0">
                <a:solidFill>
                  <a:srgbClr val="0079C1"/>
                </a:solidFill>
                <a:latin typeface="Arial" panose="020B0604020202020204" pitchFamily="34" charset="0"/>
                <a:ea typeface="+mj-ea"/>
                <a:cs typeface="Arial" panose="020B0604020202020204" pitchFamily="34" charset="0"/>
              </a:defRPr>
            </a:lvl1pPr>
          </a:lstStyle>
          <a:p>
            <a:r>
              <a:rPr lang="en-US" dirty="0">
                <a:solidFill>
                  <a:schemeClr val="tx2">
                    <a:lumMod val="60000"/>
                    <a:lumOff val="40000"/>
                  </a:schemeClr>
                </a:solidFill>
                <a:latin typeface="+mn-lt"/>
              </a:rPr>
              <a:t>Device overview- </a:t>
            </a:r>
            <a:r>
              <a:rPr lang="en-US" dirty="0" err="1">
                <a:solidFill>
                  <a:schemeClr val="tx2">
                    <a:lumMod val="60000"/>
                    <a:lumOff val="40000"/>
                  </a:schemeClr>
                </a:solidFill>
                <a:latin typeface="+mn-lt"/>
              </a:rPr>
              <a:t>Jak</a:t>
            </a:r>
            <a:r>
              <a:rPr lang="en-US" dirty="0">
                <a:solidFill>
                  <a:schemeClr val="tx2">
                    <a:lumMod val="60000"/>
                    <a:lumOff val="40000"/>
                  </a:schemeClr>
                </a:solidFill>
                <a:latin typeface="+mn-lt"/>
              </a:rPr>
              <a:t> to </a:t>
            </a:r>
            <a:r>
              <a:rPr lang="en-US" dirty="0" err="1">
                <a:solidFill>
                  <a:schemeClr val="tx2">
                    <a:lumMod val="60000"/>
                    <a:lumOff val="40000"/>
                  </a:schemeClr>
                </a:solidFill>
                <a:latin typeface="+mn-lt"/>
              </a:rPr>
              <a:t>dziala</a:t>
            </a:r>
            <a:r>
              <a:rPr lang="en-US" dirty="0">
                <a:solidFill>
                  <a:schemeClr val="tx2">
                    <a:lumMod val="60000"/>
                    <a:lumOff val="40000"/>
                  </a:schemeClr>
                </a:solidFill>
                <a:latin typeface="+mn-lt"/>
              </a:rPr>
              <a:t>?</a:t>
            </a:r>
            <a:endParaRPr lang="en-US" dirty="0">
              <a:latin typeface="+mn-lt"/>
            </a:endParaRPr>
          </a:p>
        </p:txBody>
      </p:sp>
      <p:sp>
        <p:nvSpPr>
          <p:cNvPr id="12" name="TextBox 11">
            <a:extLst>
              <a:ext uri="{FF2B5EF4-FFF2-40B4-BE49-F238E27FC236}">
                <a16:creationId xmlns:a16="http://schemas.microsoft.com/office/drawing/2014/main" id="{20417E7E-F95E-4896-BB44-A045C816D346}"/>
              </a:ext>
            </a:extLst>
          </p:cNvPr>
          <p:cNvSpPr txBox="1"/>
          <p:nvPr/>
        </p:nvSpPr>
        <p:spPr>
          <a:xfrm>
            <a:off x="462522" y="1110448"/>
            <a:ext cx="8047609" cy="1754326"/>
          </a:xfrm>
          <a:prstGeom prst="rect">
            <a:avLst/>
          </a:prstGeom>
          <a:noFill/>
        </p:spPr>
        <p:txBody>
          <a:bodyPr wrap="square" rtlCol="0">
            <a:spAutoFit/>
          </a:bodyPr>
          <a:lstStyle/>
          <a:p>
            <a:r>
              <a:rPr lang="en-GB" sz="2400" dirty="0"/>
              <a:t> </a:t>
            </a:r>
            <a:r>
              <a:rPr lang="pl-PL" sz="2400" b="1" dirty="0"/>
              <a:t>Rigid registration</a:t>
            </a:r>
          </a:p>
          <a:p>
            <a:endParaRPr lang="en-GB" sz="2000" dirty="0"/>
          </a:p>
          <a:p>
            <a:pPr marL="285750" indent="-285750">
              <a:buFont typeface="Arial" panose="020B0604020202020204" pitchFamily="34" charset="0"/>
              <a:buChar char="•"/>
            </a:pPr>
            <a:r>
              <a:rPr lang="en-US" sz="2000" dirty="0"/>
              <a:t>W </a:t>
            </a:r>
            <a:r>
              <a:rPr lang="en-US" sz="2000" dirty="0" err="1"/>
              <a:t>trakcie</a:t>
            </a:r>
            <a:r>
              <a:rPr lang="en-US" sz="2000" dirty="0"/>
              <a:t> treatment capture </a:t>
            </a:r>
            <a:r>
              <a:rPr lang="en-US" sz="2000" dirty="0" err="1"/>
              <a:t>lub</a:t>
            </a:r>
            <a:r>
              <a:rPr lang="en-US" sz="2000" dirty="0"/>
              <a:t> w </a:t>
            </a:r>
            <a:r>
              <a:rPr lang="en-US" sz="2000" dirty="0" err="1"/>
              <a:t>takcie</a:t>
            </a:r>
            <a:r>
              <a:rPr lang="en-US" sz="2000" dirty="0"/>
              <a:t> </a:t>
            </a:r>
            <a:r>
              <a:rPr lang="en-US" sz="2000" dirty="0" err="1"/>
              <a:t>monitoringu</a:t>
            </a:r>
            <a:r>
              <a:rPr lang="en-US" sz="2000" dirty="0"/>
              <a:t> </a:t>
            </a:r>
            <a:r>
              <a:rPr lang="en-US" sz="2000" dirty="0" err="1"/>
              <a:t>aktualna</a:t>
            </a:r>
            <a:r>
              <a:rPr lang="en-US" sz="2000" dirty="0"/>
              <a:t> </a:t>
            </a:r>
            <a:r>
              <a:rPr lang="en-US" sz="2000" dirty="0" err="1"/>
              <a:t>powier</a:t>
            </a:r>
            <a:r>
              <a:rPr lang="pl-PL" sz="2000" dirty="0"/>
              <a:t>z</a:t>
            </a:r>
            <a:r>
              <a:rPr lang="en-US" sz="2000" dirty="0" err="1"/>
              <a:t>chnia</a:t>
            </a:r>
            <a:r>
              <a:rPr lang="en-US" sz="2000" dirty="0"/>
              <a:t> jest por</a:t>
            </a:r>
            <a:r>
              <a:rPr lang="pl-PL" sz="2000" dirty="0"/>
              <a:t>ó</a:t>
            </a:r>
            <a:r>
              <a:rPr lang="en-US" sz="2000" dirty="0" err="1"/>
              <a:t>wnywana</a:t>
            </a:r>
            <a:r>
              <a:rPr lang="en-US" sz="2000" dirty="0"/>
              <a:t> do </a:t>
            </a:r>
            <a:r>
              <a:rPr lang="en-US" sz="2000" dirty="0" err="1"/>
              <a:t>powierzchni</a:t>
            </a:r>
            <a:r>
              <a:rPr lang="pl-PL" sz="2000" dirty="0"/>
              <a:t>i</a:t>
            </a:r>
            <a:r>
              <a:rPr lang="en-US" sz="2000" dirty="0"/>
              <a:t> </a:t>
            </a:r>
            <a:r>
              <a:rPr lang="en-US" sz="2000" dirty="0" err="1"/>
              <a:t>referencyjnej</a:t>
            </a:r>
            <a:r>
              <a:rPr lang="en-US" sz="2000" dirty="0"/>
              <a:t> za </a:t>
            </a:r>
            <a:r>
              <a:rPr lang="en-US" sz="2000" dirty="0" err="1"/>
              <a:t>pomoc</a:t>
            </a:r>
            <a:r>
              <a:rPr lang="pl-PL" sz="2000" dirty="0"/>
              <a:t>ą</a:t>
            </a:r>
            <a:r>
              <a:rPr lang="en-US" sz="2000" dirty="0"/>
              <a:t> </a:t>
            </a:r>
            <a:r>
              <a:rPr lang="en-US" sz="2000" dirty="0" err="1"/>
              <a:t>metody</a:t>
            </a:r>
            <a:r>
              <a:rPr lang="en-US" sz="2000" dirty="0"/>
              <a:t> </a:t>
            </a:r>
            <a:r>
              <a:rPr lang="en-US" sz="2000" dirty="0" err="1"/>
              <a:t>dopasowania</a:t>
            </a:r>
            <a:r>
              <a:rPr lang="en-US" sz="2000" dirty="0"/>
              <a:t>  </a:t>
            </a:r>
            <a:r>
              <a:rPr lang="en-US" sz="2000" b="1" dirty="0"/>
              <a:t>Iterative Closest Point</a:t>
            </a:r>
            <a:endParaRPr lang="en-GB" sz="2000" b="1" dirty="0"/>
          </a:p>
        </p:txBody>
      </p:sp>
      <p:pic>
        <p:nvPicPr>
          <p:cNvPr id="13" name="Picture 2">
            <a:extLst>
              <a:ext uri="{FF2B5EF4-FFF2-40B4-BE49-F238E27FC236}">
                <a16:creationId xmlns:a16="http://schemas.microsoft.com/office/drawing/2014/main" id="{B3384150-E482-4B55-B1AA-226C69D350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522" y="3064526"/>
            <a:ext cx="4332923" cy="100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71DEA8AD-6F0F-473A-8D39-66533FB05314}"/>
              </a:ext>
            </a:extLst>
          </p:cNvPr>
          <p:cNvSpPr/>
          <p:nvPr/>
        </p:nvSpPr>
        <p:spPr>
          <a:xfrm>
            <a:off x="462522" y="4660800"/>
            <a:ext cx="3038961" cy="1200329"/>
          </a:xfrm>
          <a:prstGeom prst="rect">
            <a:avLst/>
          </a:prstGeom>
        </p:spPr>
        <p:txBody>
          <a:bodyPr wrap="square">
            <a:spAutoFit/>
          </a:bodyPr>
          <a:lstStyle/>
          <a:p>
            <a:r>
              <a:rPr lang="en-GB" sz="2400" dirty="0" err="1"/>
              <a:t>Informacja</a:t>
            </a:r>
            <a:r>
              <a:rPr lang="en-GB" sz="2400" dirty="0"/>
              <a:t> o </a:t>
            </a:r>
            <a:r>
              <a:rPr lang="en-GB" sz="2400" dirty="0" err="1"/>
              <a:t>przesunieciach</a:t>
            </a:r>
            <a:r>
              <a:rPr lang="en-GB" sz="2400" dirty="0"/>
              <a:t> w </a:t>
            </a:r>
            <a:r>
              <a:rPr lang="en-GB" sz="2400" dirty="0" err="1"/>
              <a:t>czasie</a:t>
            </a:r>
            <a:r>
              <a:rPr lang="en-GB" sz="2400" dirty="0"/>
              <a:t> </a:t>
            </a:r>
            <a:r>
              <a:rPr lang="en-GB" sz="2400" dirty="0" err="1"/>
              <a:t>rzeczywistym</a:t>
            </a:r>
            <a:r>
              <a:rPr lang="en-GB" sz="2400" dirty="0"/>
              <a:t>. </a:t>
            </a:r>
          </a:p>
        </p:txBody>
      </p:sp>
      <p:pic>
        <p:nvPicPr>
          <p:cNvPr id="6" name="Picture 5">
            <a:extLst>
              <a:ext uri="{FF2B5EF4-FFF2-40B4-BE49-F238E27FC236}">
                <a16:creationId xmlns:a16="http://schemas.microsoft.com/office/drawing/2014/main" id="{246B8D58-FD5F-49C5-AF9A-F38C85D0EBEB}"/>
              </a:ext>
            </a:extLst>
          </p:cNvPr>
          <p:cNvPicPr>
            <a:picLocks noChangeAspect="1"/>
          </p:cNvPicPr>
          <p:nvPr/>
        </p:nvPicPr>
        <p:blipFill>
          <a:blip r:embed="rId3"/>
          <a:stretch>
            <a:fillRect/>
          </a:stretch>
        </p:blipFill>
        <p:spPr>
          <a:xfrm>
            <a:off x="6379706" y="3197631"/>
            <a:ext cx="2466257" cy="3049447"/>
          </a:xfrm>
          <a:prstGeom prst="rect">
            <a:avLst/>
          </a:prstGeom>
        </p:spPr>
      </p:pic>
      <p:pic>
        <p:nvPicPr>
          <p:cNvPr id="2" name="Picture 1">
            <a:extLst>
              <a:ext uri="{FF2B5EF4-FFF2-40B4-BE49-F238E27FC236}">
                <a16:creationId xmlns:a16="http://schemas.microsoft.com/office/drawing/2014/main" id="{77959848-25CD-4D2A-A121-59D8C38C7956}"/>
              </a:ext>
            </a:extLst>
          </p:cNvPr>
          <p:cNvPicPr>
            <a:picLocks noChangeAspect="1"/>
          </p:cNvPicPr>
          <p:nvPr/>
        </p:nvPicPr>
        <p:blipFill>
          <a:blip r:embed="rId4"/>
          <a:stretch>
            <a:fillRect/>
          </a:stretch>
        </p:blipFill>
        <p:spPr>
          <a:xfrm>
            <a:off x="3831298" y="4259179"/>
            <a:ext cx="2360631" cy="1987899"/>
          </a:xfrm>
          <a:prstGeom prst="rect">
            <a:avLst/>
          </a:prstGeom>
        </p:spPr>
      </p:pic>
    </p:spTree>
    <p:extLst>
      <p:ext uri="{BB962C8B-B14F-4D97-AF65-F5344CB8AC3E}">
        <p14:creationId xmlns:p14="http://schemas.microsoft.com/office/powerpoint/2010/main" val="34803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AC80-DB29-48BC-989C-C603223B6106}"/>
              </a:ext>
            </a:extLst>
          </p:cNvPr>
          <p:cNvSpPr>
            <a:spLocks noGrp="1"/>
          </p:cNvSpPr>
          <p:nvPr>
            <p:ph type="title"/>
          </p:nvPr>
        </p:nvSpPr>
        <p:spPr/>
        <p:txBody>
          <a:bodyPr/>
          <a:lstStyle/>
          <a:p>
            <a:r>
              <a:rPr lang="en-GB" dirty="0"/>
              <a:t>Surface Statistics</a:t>
            </a:r>
          </a:p>
        </p:txBody>
      </p:sp>
      <p:pic>
        <p:nvPicPr>
          <p:cNvPr id="5" name="Content Placeholder 4">
            <a:extLst>
              <a:ext uri="{FF2B5EF4-FFF2-40B4-BE49-F238E27FC236}">
                <a16:creationId xmlns:a16="http://schemas.microsoft.com/office/drawing/2014/main" id="{D56F9ABC-98E5-46A4-A263-FC3F40D90939}"/>
              </a:ext>
            </a:extLst>
          </p:cNvPr>
          <p:cNvPicPr>
            <a:picLocks noGrp="1" noChangeAspect="1"/>
          </p:cNvPicPr>
          <p:nvPr>
            <p:ph idx="1"/>
          </p:nvPr>
        </p:nvPicPr>
        <p:blipFill>
          <a:blip r:embed="rId2"/>
          <a:stretch>
            <a:fillRect/>
          </a:stretch>
        </p:blipFill>
        <p:spPr>
          <a:xfrm>
            <a:off x="304183" y="1014322"/>
            <a:ext cx="3572566" cy="3243353"/>
          </a:xfrm>
          <a:prstGeom prst="rect">
            <a:avLst/>
          </a:prstGeom>
        </p:spPr>
      </p:pic>
      <p:pic>
        <p:nvPicPr>
          <p:cNvPr id="6" name="Picture 5">
            <a:extLst>
              <a:ext uri="{FF2B5EF4-FFF2-40B4-BE49-F238E27FC236}">
                <a16:creationId xmlns:a16="http://schemas.microsoft.com/office/drawing/2014/main" id="{7D028F2B-1471-4F13-9681-7BC25FD10E5D}"/>
              </a:ext>
            </a:extLst>
          </p:cNvPr>
          <p:cNvPicPr>
            <a:picLocks noChangeAspect="1"/>
          </p:cNvPicPr>
          <p:nvPr/>
        </p:nvPicPr>
        <p:blipFill>
          <a:blip r:embed="rId3"/>
          <a:stretch>
            <a:fillRect/>
          </a:stretch>
        </p:blipFill>
        <p:spPr>
          <a:xfrm>
            <a:off x="3902300" y="1952625"/>
            <a:ext cx="5241700" cy="4194607"/>
          </a:xfrm>
          <a:prstGeom prst="rect">
            <a:avLst/>
          </a:prstGeom>
        </p:spPr>
      </p:pic>
    </p:spTree>
    <p:extLst>
      <p:ext uri="{BB962C8B-B14F-4D97-AF65-F5344CB8AC3E}">
        <p14:creationId xmlns:p14="http://schemas.microsoft.com/office/powerpoint/2010/main" val="145517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5"/>
          <p:cNvSpPr txBox="1">
            <a:spLocks/>
          </p:cNvSpPr>
          <p:nvPr/>
        </p:nvSpPr>
        <p:spPr>
          <a:xfrm>
            <a:off x="142844" y="6453336"/>
            <a:ext cx="2786082" cy="4046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rgbClr val="F8F7F2"/>
              </a:solidFill>
              <a:effectLst/>
              <a:uLnTx/>
              <a:uFillTx/>
              <a:latin typeface="+mn-lt"/>
              <a:ea typeface="+mn-ea"/>
              <a:cs typeface="+mn-cs"/>
            </a:endParaRPr>
          </a:p>
        </p:txBody>
      </p:sp>
      <p:sp>
        <p:nvSpPr>
          <p:cNvPr id="10" name="Title 6"/>
          <p:cNvSpPr>
            <a:spLocks noGrp="1"/>
          </p:cNvSpPr>
          <p:nvPr>
            <p:ph type="title"/>
          </p:nvPr>
        </p:nvSpPr>
        <p:spPr>
          <a:xfrm>
            <a:off x="457200" y="97536"/>
            <a:ext cx="8229600" cy="1071546"/>
          </a:xfrm>
        </p:spPr>
        <p:txBody>
          <a:bodyPr>
            <a:normAutofit/>
          </a:bodyPr>
          <a:lstStyle/>
          <a:p>
            <a:pPr algn="l"/>
            <a:r>
              <a:rPr lang="en-US" sz="2000" dirty="0" err="1">
                <a:solidFill>
                  <a:schemeClr val="tx2">
                    <a:lumMod val="60000"/>
                    <a:lumOff val="40000"/>
                  </a:schemeClr>
                </a:solidFill>
                <a:latin typeface="+mj-lt"/>
              </a:rPr>
              <a:t>Kalibracje</a:t>
            </a:r>
            <a:endParaRPr lang="en-US" sz="2000" dirty="0">
              <a:solidFill>
                <a:schemeClr val="tx2">
                  <a:lumMod val="60000"/>
                  <a:lumOff val="40000"/>
                </a:schemeClr>
              </a:solidFill>
              <a:latin typeface="+mj-lt"/>
            </a:endParaRPr>
          </a:p>
        </p:txBody>
      </p:sp>
      <p:sp>
        <p:nvSpPr>
          <p:cNvPr id="8" name="Slide Number Placeholder 10"/>
          <p:cNvSpPr>
            <a:spLocks noGrp="1"/>
          </p:cNvSpPr>
          <p:nvPr/>
        </p:nvSpPr>
        <p:spPr>
          <a:xfrm>
            <a:off x="4230294" y="6453336"/>
            <a:ext cx="5429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F1EAF6-A5BE-4557-9605-34CE851E611A}" type="slidenum">
              <a:rPr lang="en-US" sz="800" smtClean="0">
                <a:solidFill>
                  <a:srgbClr val="F8F7F2"/>
                </a:solidFill>
              </a:rPr>
              <a:pPr algn="ctr"/>
              <a:t>7</a:t>
            </a:fld>
            <a:endParaRPr lang="en-US" sz="800" dirty="0">
              <a:solidFill>
                <a:srgbClr val="F8F7F2"/>
              </a:solidFill>
            </a:endParaRPr>
          </a:p>
        </p:txBody>
      </p:sp>
      <p:sp>
        <p:nvSpPr>
          <p:cNvPr id="2" name="TextBox 1"/>
          <p:cNvSpPr txBox="1"/>
          <p:nvPr/>
        </p:nvSpPr>
        <p:spPr>
          <a:xfrm>
            <a:off x="588672" y="1169082"/>
            <a:ext cx="3976913" cy="4524315"/>
          </a:xfrm>
          <a:prstGeom prst="rect">
            <a:avLst/>
          </a:prstGeom>
          <a:noFill/>
        </p:spPr>
        <p:txBody>
          <a:bodyPr wrap="square" rtlCol="0">
            <a:spAutoFit/>
          </a:bodyPr>
          <a:lstStyle/>
          <a:p>
            <a:r>
              <a:rPr lang="en-US" sz="2400" dirty="0"/>
              <a:t>P</a:t>
            </a:r>
            <a:r>
              <a:rPr lang="pl-PL" sz="2400" dirty="0"/>
              <a:t>ł</a:t>
            </a:r>
            <a:r>
              <a:rPr lang="en-US" sz="2400" dirty="0" err="1"/>
              <a:t>yta</a:t>
            </a:r>
            <a:r>
              <a:rPr lang="en-US" sz="2400" dirty="0"/>
              <a:t> </a:t>
            </a:r>
            <a:r>
              <a:rPr lang="en-US" sz="2400" dirty="0" err="1"/>
              <a:t>kalibracyjna</a:t>
            </a:r>
            <a:r>
              <a:rPr lang="en-US" sz="2400" dirty="0"/>
              <a:t>: </a:t>
            </a:r>
            <a:r>
              <a:rPr lang="en-US" sz="2400" dirty="0" err="1"/>
              <a:t>Wykorzystywana</a:t>
            </a:r>
            <a:r>
              <a:rPr lang="pl-PL" sz="2400" dirty="0"/>
              <a:t> do codzinnej kontroli jakości i miesięcznej kalibracji. </a:t>
            </a:r>
          </a:p>
          <a:p>
            <a:endParaRPr lang="en-US" sz="2400" dirty="0"/>
          </a:p>
          <a:p>
            <a:r>
              <a:rPr lang="pl-PL" sz="2400" dirty="0"/>
              <a:t>Pokrowiec</a:t>
            </a:r>
            <a:r>
              <a:rPr lang="en-US" sz="2400" dirty="0"/>
              <a:t>:</a:t>
            </a:r>
            <a:r>
              <a:rPr lang="pl-PL" sz="2400" dirty="0"/>
              <a:t> Płyta kalibracyjna powinna być przechowywana w pokrowcu. Zarysowania powstała na skutek użytkowania mogą mieć wpływ na wyniki kalibracji </a:t>
            </a:r>
            <a:endParaRPr lang="en-US" sz="2400" dirty="0">
              <a:solidFill>
                <a:srgbClr val="000000"/>
              </a:solidFill>
              <a:latin typeface="Calibri" panose="020F0502020204030204" pitchFamily="34" charset="0"/>
            </a:endParaRPr>
          </a:p>
          <a:p>
            <a:pPr algn="ctr"/>
            <a:endParaRPr lang="en-US" sz="2400" dirty="0"/>
          </a:p>
        </p:txBody>
      </p:sp>
      <p:pic>
        <p:nvPicPr>
          <p:cNvPr id="3" name="Picture 2">
            <a:extLst>
              <a:ext uri="{FF2B5EF4-FFF2-40B4-BE49-F238E27FC236}">
                <a16:creationId xmlns:a16="http://schemas.microsoft.com/office/drawing/2014/main" id="{E5DAA41F-CAC7-4873-B06A-928EBA7FFEFA}"/>
              </a:ext>
            </a:extLst>
          </p:cNvPr>
          <p:cNvPicPr>
            <a:picLocks noChangeAspect="1"/>
          </p:cNvPicPr>
          <p:nvPr/>
        </p:nvPicPr>
        <p:blipFill>
          <a:blip r:embed="rId3"/>
          <a:stretch>
            <a:fillRect/>
          </a:stretch>
        </p:blipFill>
        <p:spPr>
          <a:xfrm>
            <a:off x="5289411" y="1059573"/>
            <a:ext cx="2203728" cy="2146449"/>
          </a:xfrm>
          <a:prstGeom prst="rect">
            <a:avLst/>
          </a:prstGeom>
        </p:spPr>
      </p:pic>
      <p:sp>
        <p:nvSpPr>
          <p:cNvPr id="5" name="Rectangle 1">
            <a:extLst>
              <a:ext uri="{FF2B5EF4-FFF2-40B4-BE49-F238E27FC236}">
                <a16:creationId xmlns:a16="http://schemas.microsoft.com/office/drawing/2014/main" id="{DAFBA88C-7694-4400-8DBE-CED5BD0968B7}"/>
              </a:ext>
            </a:extLst>
          </p:cNvPr>
          <p:cNvSpPr>
            <a:spLocks noChangeArrowheads="1"/>
          </p:cNvSpPr>
          <p:nvPr/>
        </p:nvSpPr>
        <p:spPr bwMode="auto">
          <a:xfrm>
            <a:off x="409575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43242995-B429-4257-8B96-46E66D233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456" y="3626784"/>
            <a:ext cx="4035222" cy="2037787"/>
          </a:xfrm>
          <a:prstGeom prst="rect">
            <a:avLst/>
          </a:prstGeom>
        </p:spPr>
      </p:pic>
    </p:spTree>
    <p:extLst>
      <p:ext uri="{BB962C8B-B14F-4D97-AF65-F5344CB8AC3E}">
        <p14:creationId xmlns:p14="http://schemas.microsoft.com/office/powerpoint/2010/main" val="37683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883" y="923227"/>
            <a:ext cx="8972235" cy="4406976"/>
          </a:xfrm>
          <a:prstGeom prst="rect">
            <a:avLst/>
          </a:prstGeom>
          <a:noFill/>
        </p:spPr>
        <p:txBody>
          <a:bodyPr wrap="square" rtlCol="0">
            <a:spAutoFit/>
          </a:bodyPr>
          <a:lstStyle/>
          <a:p>
            <a:pPr>
              <a:spcAft>
                <a:spcPts val="500"/>
              </a:spcAft>
            </a:pPr>
            <a:r>
              <a:rPr lang="pl-PL" dirty="0"/>
              <a:t>Cel</a:t>
            </a:r>
            <a:r>
              <a:rPr lang="en-GB" dirty="0"/>
              <a:t>: </a:t>
            </a:r>
            <a:r>
              <a:rPr lang="pl-PL" dirty="0"/>
              <a:t> Kalibracja wewnętrznych parametrów kamery takich jak ogniskowa soczewki oraz  parametrów zewnętrznych takich jak położenie izocentrum. </a:t>
            </a:r>
            <a:endParaRPr lang="en-GB" dirty="0"/>
          </a:p>
          <a:p>
            <a:endParaRPr lang="en-US"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pl-PL" dirty="0"/>
              <a:t>Wymagana dla rekonstrukcji powierzchni w 3D</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pl-PL" dirty="0"/>
              <a:t>Oblicza dla każdej z kamer</a:t>
            </a:r>
            <a:r>
              <a:rPr lang="en-GB" dirty="0"/>
              <a:t>:</a:t>
            </a:r>
          </a:p>
          <a:p>
            <a:pPr marL="800100" lvl="1" indent="-342900">
              <a:buFont typeface="Arial" panose="020B0604020202020204" pitchFamily="34" charset="0"/>
              <a:buChar char="•"/>
            </a:pPr>
            <a:r>
              <a:rPr lang="en-GB" dirty="0"/>
              <a:t>Po</a:t>
            </a:r>
            <a:r>
              <a:rPr lang="pl-PL" dirty="0"/>
              <a:t>zycje i orientacje w 3D</a:t>
            </a:r>
            <a:endParaRPr lang="en-GB" dirty="0"/>
          </a:p>
          <a:p>
            <a:pPr marL="800100" lvl="1" indent="-342900">
              <a:buFont typeface="Arial" panose="020B0604020202020204" pitchFamily="34" charset="0"/>
              <a:buChar char="•"/>
            </a:pPr>
            <a:r>
              <a:rPr lang="pl-PL" dirty="0"/>
              <a:t>Ogniskową soczewek</a:t>
            </a:r>
            <a:endParaRPr lang="en-GB" dirty="0"/>
          </a:p>
          <a:p>
            <a:pPr lvl="1"/>
            <a:endParaRPr lang="en-GB" dirty="0"/>
          </a:p>
          <a:p>
            <a:pPr marL="800100" lvl="1" indent="-342900">
              <a:buFont typeface="Arial" panose="020B0604020202020204" pitchFamily="34" charset="0"/>
              <a:buChar char="•"/>
            </a:pPr>
            <a:endParaRPr lang="en-GB" dirty="0"/>
          </a:p>
          <a:p>
            <a:pPr marL="342900" indent="-342900">
              <a:buFont typeface="Arial" panose="020B0604020202020204" pitchFamily="34" charset="0"/>
              <a:buChar char="•"/>
            </a:pPr>
            <a:r>
              <a:rPr lang="pl-PL" dirty="0"/>
              <a:t>Pozycja i orientacja każdej kamery jest okreslana na podstawie położenia środka tacy kalibracjnej dlatego ważne jest dokładne pozycjonowanie tacy względem izocentrum.</a:t>
            </a:r>
            <a:endParaRPr lang="en-US" dirty="0"/>
          </a:p>
          <a:p>
            <a:pPr marL="342900" indent="-342900">
              <a:buFont typeface="Arial" panose="020B0604020202020204" pitchFamily="34" charset="0"/>
              <a:buChar char="•"/>
            </a:pPr>
            <a:endParaRPr lang="en-GB" dirty="0"/>
          </a:p>
          <a:p>
            <a:pPr>
              <a:lnSpc>
                <a:spcPct val="150000"/>
              </a:lnSpc>
            </a:pPr>
            <a:r>
              <a:rPr lang="en-GB" dirty="0"/>
              <a:t>**IF DONE INCORRECTLY ALIGNRT WILL INCORRECTLY PERFORM MATCHING **</a:t>
            </a:r>
          </a:p>
        </p:txBody>
      </p:sp>
      <p:sp>
        <p:nvSpPr>
          <p:cNvPr id="7" name="Title 6"/>
          <p:cNvSpPr>
            <a:spLocks noGrp="1"/>
          </p:cNvSpPr>
          <p:nvPr>
            <p:ph type="title"/>
          </p:nvPr>
        </p:nvSpPr>
        <p:spPr>
          <a:xfrm>
            <a:off x="457200" y="97536"/>
            <a:ext cx="8229600" cy="1071546"/>
          </a:xfrm>
        </p:spPr>
        <p:txBody>
          <a:bodyPr>
            <a:normAutofit/>
          </a:bodyPr>
          <a:lstStyle/>
          <a:p>
            <a:pPr algn="l"/>
            <a:r>
              <a:rPr lang="pl-PL" sz="2000" dirty="0">
                <a:solidFill>
                  <a:schemeClr val="tx2">
                    <a:lumMod val="60000"/>
                    <a:lumOff val="40000"/>
                  </a:schemeClr>
                </a:solidFill>
                <a:latin typeface="+mj-lt"/>
              </a:rPr>
              <a:t>Miesięczna Kalibracja </a:t>
            </a:r>
            <a:endParaRPr lang="en-US" sz="2000" dirty="0">
              <a:solidFill>
                <a:schemeClr val="tx2">
                  <a:lumMod val="60000"/>
                  <a:lumOff val="40000"/>
                </a:schemeClr>
              </a:solidFill>
              <a:latin typeface="+mj-lt"/>
            </a:endParaRPr>
          </a:p>
        </p:txBody>
      </p:sp>
      <p:sp>
        <p:nvSpPr>
          <p:cNvPr id="28" name="Text Placeholder 5"/>
          <p:cNvSpPr txBox="1">
            <a:spLocks/>
          </p:cNvSpPr>
          <p:nvPr/>
        </p:nvSpPr>
        <p:spPr>
          <a:xfrm>
            <a:off x="142844" y="6453336"/>
            <a:ext cx="2786082" cy="4046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rgbClr val="F8F7F2"/>
              </a:solidFill>
              <a:effectLst/>
              <a:uLnTx/>
              <a:uFillTx/>
              <a:latin typeface="+mn-lt"/>
              <a:ea typeface="+mn-ea"/>
              <a:cs typeface="+mn-cs"/>
            </a:endParaRPr>
          </a:p>
        </p:txBody>
      </p:sp>
      <p:sp>
        <p:nvSpPr>
          <p:cNvPr id="15" name="Slide Number Placeholder 10"/>
          <p:cNvSpPr>
            <a:spLocks noGrp="1"/>
          </p:cNvSpPr>
          <p:nvPr/>
        </p:nvSpPr>
        <p:spPr>
          <a:xfrm>
            <a:off x="4230294" y="6453336"/>
            <a:ext cx="5429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F1EAF6-A5BE-4557-9605-34CE851E611A}" type="slidenum">
              <a:rPr lang="en-US" sz="800" smtClean="0">
                <a:solidFill>
                  <a:srgbClr val="F8F7F2"/>
                </a:solidFill>
              </a:rPr>
              <a:pPr algn="ctr"/>
              <a:t>8</a:t>
            </a:fld>
            <a:endParaRPr lang="en-US" sz="800" dirty="0">
              <a:solidFill>
                <a:srgbClr val="F8F7F2"/>
              </a:solidFill>
            </a:endParaRPr>
          </a:p>
        </p:txBody>
      </p:sp>
    </p:spTree>
    <p:extLst>
      <p:ext uri="{BB962C8B-B14F-4D97-AF65-F5344CB8AC3E}">
        <p14:creationId xmlns:p14="http://schemas.microsoft.com/office/powerpoint/2010/main" val="6663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5"/>
          <p:cNvSpPr txBox="1">
            <a:spLocks/>
          </p:cNvSpPr>
          <p:nvPr/>
        </p:nvSpPr>
        <p:spPr>
          <a:xfrm>
            <a:off x="142844" y="6453336"/>
            <a:ext cx="2786082" cy="4046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rgbClr val="F8F7F2"/>
              </a:solidFill>
              <a:effectLst/>
              <a:uLnTx/>
              <a:uFillTx/>
              <a:latin typeface="+mn-lt"/>
              <a:ea typeface="+mn-ea"/>
              <a:cs typeface="+mn-cs"/>
            </a:endParaRPr>
          </a:p>
        </p:txBody>
      </p:sp>
      <p:sp>
        <p:nvSpPr>
          <p:cNvPr id="10" name="Title 6"/>
          <p:cNvSpPr>
            <a:spLocks noGrp="1"/>
          </p:cNvSpPr>
          <p:nvPr>
            <p:ph type="title"/>
          </p:nvPr>
        </p:nvSpPr>
        <p:spPr>
          <a:xfrm>
            <a:off x="457200" y="97536"/>
            <a:ext cx="8229600" cy="1071546"/>
          </a:xfrm>
        </p:spPr>
        <p:txBody>
          <a:bodyPr>
            <a:normAutofit/>
          </a:bodyPr>
          <a:lstStyle/>
          <a:p>
            <a:pPr algn="l"/>
            <a:r>
              <a:rPr lang="en-US" sz="2000" dirty="0">
                <a:solidFill>
                  <a:schemeClr val="tx2">
                    <a:lumMod val="60000"/>
                    <a:lumOff val="40000"/>
                  </a:schemeClr>
                </a:solidFill>
                <a:latin typeface="+mj-lt"/>
              </a:rPr>
              <a:t>Daily QA</a:t>
            </a:r>
          </a:p>
        </p:txBody>
      </p:sp>
      <p:sp>
        <p:nvSpPr>
          <p:cNvPr id="8" name="Slide Number Placeholder 10"/>
          <p:cNvSpPr>
            <a:spLocks noGrp="1"/>
          </p:cNvSpPr>
          <p:nvPr/>
        </p:nvSpPr>
        <p:spPr>
          <a:xfrm>
            <a:off x="4230294" y="6453336"/>
            <a:ext cx="5429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F1EAF6-A5BE-4557-9605-34CE851E611A}" type="slidenum">
              <a:rPr lang="en-US" sz="800" smtClean="0">
                <a:solidFill>
                  <a:srgbClr val="F8F7F2"/>
                </a:solidFill>
              </a:rPr>
              <a:pPr algn="ctr"/>
              <a:t>9</a:t>
            </a:fld>
            <a:endParaRPr lang="en-US" sz="800" dirty="0">
              <a:solidFill>
                <a:srgbClr val="F8F7F2"/>
              </a:solidFill>
            </a:endParaRPr>
          </a:p>
        </p:txBody>
      </p:sp>
      <p:sp>
        <p:nvSpPr>
          <p:cNvPr id="2" name="TextBox 1"/>
          <p:cNvSpPr txBox="1"/>
          <p:nvPr/>
        </p:nvSpPr>
        <p:spPr>
          <a:xfrm>
            <a:off x="503548" y="1628507"/>
            <a:ext cx="8136904" cy="3539430"/>
          </a:xfrm>
          <a:prstGeom prst="rect">
            <a:avLst/>
          </a:prstGeom>
          <a:noFill/>
        </p:spPr>
        <p:txBody>
          <a:bodyPr wrap="square" rtlCol="0">
            <a:spAutoFit/>
          </a:bodyPr>
          <a:lstStyle/>
          <a:p>
            <a:r>
              <a:rPr lang="pl-PL" sz="2400" dirty="0"/>
              <a:t>Cel</a:t>
            </a:r>
            <a:r>
              <a:rPr lang="en-US" sz="2400" dirty="0"/>
              <a:t>: </a:t>
            </a:r>
            <a:r>
              <a:rPr lang="pl-PL" sz="2400" dirty="0"/>
              <a:t>Sprawdzenie czy miesięczna kalibracja jest nadal aktywna. </a:t>
            </a:r>
          </a:p>
          <a:p>
            <a:endParaRPr lang="en-US" sz="2000" dirty="0"/>
          </a:p>
          <a:p>
            <a:pPr marL="285750" indent="-285750">
              <a:buFont typeface="Arial" panose="020B0604020202020204" pitchFamily="34" charset="0"/>
              <a:buChar char="•"/>
            </a:pPr>
            <a:r>
              <a:rPr lang="pl-PL" sz="2000" dirty="0"/>
              <a:t>Nie definiuje nowego izocentrum. Sprawdza położenie kamer względem siebie.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pl-PL" sz="2000" dirty="0"/>
              <a:t>Zakres tolerancji 1mm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pl-PL" sz="2000" dirty="0"/>
              <a:t>Wszelkie problemy spowodowane są złym położeniem tacy lub zmianą pozycji kamer. </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pl-PL" sz="2000" dirty="0"/>
              <a:t>Trzeba wykonywać co 24h </a:t>
            </a:r>
            <a:endParaRPr lang="en-GB" sz="2000" dirty="0"/>
          </a:p>
        </p:txBody>
      </p:sp>
    </p:spTree>
    <p:extLst>
      <p:ext uri="{BB962C8B-B14F-4D97-AF65-F5344CB8AC3E}">
        <p14:creationId xmlns:p14="http://schemas.microsoft.com/office/powerpoint/2010/main" val="5508015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7477F"/>
      </a:dk2>
      <a:lt2>
        <a:srgbClr val="FFFFFF"/>
      </a:lt2>
      <a:accent1>
        <a:srgbClr val="3090C2"/>
      </a:accent1>
      <a:accent2>
        <a:srgbClr val="FFFFFE"/>
      </a:accent2>
      <a:accent3>
        <a:srgbClr val="17477F"/>
      </a:accent3>
      <a:accent4>
        <a:srgbClr val="2F90C4"/>
      </a:accent4>
      <a:accent5>
        <a:srgbClr val="FFFFFE"/>
      </a:accent5>
      <a:accent6>
        <a:srgbClr val="FFFFFF"/>
      </a:accent6>
      <a:hlink>
        <a:srgbClr val="0000FF"/>
      </a:hlink>
      <a:folHlink>
        <a:srgbClr val="5051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13217</TotalTime>
  <Words>1203</Words>
  <Application>Microsoft Office PowerPoint</Application>
  <PresentationFormat>On-screen Show (4:3)</PresentationFormat>
  <Paragraphs>236</Paragraphs>
  <Slides>24</Slides>
  <Notes>21</Notes>
  <HiddenSlides>1</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24</vt:i4>
      </vt:variant>
    </vt:vector>
  </HeadingPairs>
  <TitlesOfParts>
    <vt:vector size="29" baseType="lpstr">
      <vt:lpstr>Arial</vt:lpstr>
      <vt:lpstr>Calibri</vt:lpstr>
      <vt:lpstr>Office Theme</vt:lpstr>
      <vt:lpstr>1_Custom Design</vt:lpstr>
      <vt:lpstr>2_Office Theme</vt:lpstr>
      <vt:lpstr>PowerPoint Presentation</vt:lpstr>
      <vt:lpstr>Jak dziala alignRT:  Technologia</vt:lpstr>
      <vt:lpstr>Odtwarzanie Powierzchni </vt:lpstr>
      <vt:lpstr>Rekonstrukcja Powierzchni</vt:lpstr>
      <vt:lpstr>PowerPoint Presentation</vt:lpstr>
      <vt:lpstr>Surface Statistics</vt:lpstr>
      <vt:lpstr>Kalibracje</vt:lpstr>
      <vt:lpstr>Miesięczna Kalibracja </vt:lpstr>
      <vt:lpstr>Daily QA</vt:lpstr>
      <vt:lpstr>MV Isocentre Calibration</vt:lpstr>
      <vt:lpstr>MV Isocentre CALIBRATION – Konsewencja przesiunięcia Izo</vt:lpstr>
      <vt:lpstr>MV Isocentre CALIBRATION – Konsekwencje przesiunięcia Izo</vt:lpstr>
      <vt:lpstr>Fantom do kalibracji </vt:lpstr>
      <vt:lpstr>Orientacja znacnzików</vt:lpstr>
      <vt:lpstr>Mv Cube Calibration </vt:lpstr>
      <vt:lpstr>MV Cube Calibration</vt:lpstr>
      <vt:lpstr> Radiograficzna Analiza </vt:lpstr>
      <vt:lpstr>PowerPoint Presentation</vt:lpstr>
      <vt:lpstr>Kalibracja Izocentrum </vt:lpstr>
      <vt:lpstr>Stage three: obtaining real-time deltas</vt:lpstr>
      <vt:lpstr>Raporty</vt:lpstr>
      <vt:lpstr>Miesięczna Kalibracja</vt:lpstr>
      <vt:lpstr>Zastosowanie: Kazdy pacjent, kazda frakcja</vt:lpstr>
      <vt:lpstr>AlignRT- Piers na swobodnym oddechu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Carter</dc:creator>
  <cp:lastModifiedBy>Karol Szymerkowski</cp:lastModifiedBy>
  <cp:revision>620</cp:revision>
  <cp:lastPrinted>2016-05-25T16:59:27Z</cp:lastPrinted>
  <dcterms:created xsi:type="dcterms:W3CDTF">2015-11-03T08:09:18Z</dcterms:created>
  <dcterms:modified xsi:type="dcterms:W3CDTF">2020-01-23T21:01:25Z</dcterms:modified>
</cp:coreProperties>
</file>